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2"/>
  </p:notesMasterIdLst>
  <p:sldIdLst>
    <p:sldId id="259" r:id="rId5"/>
    <p:sldId id="1665" r:id="rId6"/>
    <p:sldId id="1680" r:id="rId7"/>
    <p:sldId id="1659" r:id="rId8"/>
    <p:sldId id="1662" r:id="rId9"/>
    <p:sldId id="1661" r:id="rId10"/>
    <p:sldId id="1666" r:id="rId11"/>
    <p:sldId id="1664" r:id="rId12"/>
    <p:sldId id="1663" r:id="rId13"/>
    <p:sldId id="1667" r:id="rId14"/>
    <p:sldId id="1668" r:id="rId15"/>
    <p:sldId id="1681" r:id="rId16"/>
    <p:sldId id="1669" r:id="rId17"/>
    <p:sldId id="1671" r:id="rId18"/>
    <p:sldId id="1678" r:id="rId19"/>
    <p:sldId id="1670" r:id="rId20"/>
    <p:sldId id="1672" r:id="rId21"/>
    <p:sldId id="1673" r:id="rId22"/>
    <p:sldId id="1677" r:id="rId23"/>
    <p:sldId id="1655" r:id="rId24"/>
    <p:sldId id="1674" r:id="rId25"/>
    <p:sldId id="1601" r:id="rId26"/>
    <p:sldId id="1603" r:id="rId27"/>
    <p:sldId id="1676" r:id="rId28"/>
    <p:sldId id="1679" r:id="rId29"/>
    <p:sldId id="1658" r:id="rId30"/>
    <p:sldId id="376" r:id="rId31"/>
    <p:sldId id="411" r:id="rId32"/>
    <p:sldId id="412" r:id="rId33"/>
    <p:sldId id="1611" r:id="rId34"/>
    <p:sldId id="414" r:id="rId35"/>
    <p:sldId id="1633" r:id="rId36"/>
    <p:sldId id="1635" r:id="rId37"/>
    <p:sldId id="1636" r:id="rId38"/>
    <p:sldId id="1637" r:id="rId39"/>
    <p:sldId id="1634" r:id="rId40"/>
    <p:sldId id="1638" r:id="rId41"/>
    <p:sldId id="1625" r:id="rId42"/>
    <p:sldId id="1630" r:id="rId43"/>
    <p:sldId id="1631" r:id="rId44"/>
    <p:sldId id="1644" r:id="rId45"/>
    <p:sldId id="1651" r:id="rId46"/>
    <p:sldId id="1624" r:id="rId47"/>
    <p:sldId id="1643" r:id="rId48"/>
    <p:sldId id="1622" r:id="rId49"/>
    <p:sldId id="1645" r:id="rId50"/>
    <p:sldId id="1623" r:id="rId51"/>
    <p:sldId id="1626" r:id="rId52"/>
    <p:sldId id="1642" r:id="rId53"/>
    <p:sldId id="1646" r:id="rId54"/>
    <p:sldId id="1629" r:id="rId55"/>
    <p:sldId id="1632" r:id="rId56"/>
    <p:sldId id="1656" r:id="rId57"/>
    <p:sldId id="257" r:id="rId58"/>
    <p:sldId id="258" r:id="rId59"/>
    <p:sldId id="1682" r:id="rId60"/>
    <p:sldId id="431" r:id="rId61"/>
  </p:sldIdLst>
  <p:sldSz cx="12192000" cy="6858000"/>
  <p:notesSz cx="6794500" cy="9918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00408A4-0209-432C-8887-8BD2BFA58FC2}">
          <p14:sldIdLst>
            <p14:sldId id="259"/>
            <p14:sldId id="1665"/>
            <p14:sldId id="1680"/>
            <p14:sldId id="1659"/>
            <p14:sldId id="1662"/>
            <p14:sldId id="1661"/>
            <p14:sldId id="1666"/>
            <p14:sldId id="1664"/>
            <p14:sldId id="1663"/>
            <p14:sldId id="1667"/>
            <p14:sldId id="1668"/>
            <p14:sldId id="1681"/>
            <p14:sldId id="1669"/>
            <p14:sldId id="1671"/>
            <p14:sldId id="1678"/>
            <p14:sldId id="1670"/>
            <p14:sldId id="1672"/>
            <p14:sldId id="1673"/>
            <p14:sldId id="1677"/>
            <p14:sldId id="1655"/>
            <p14:sldId id="1674"/>
            <p14:sldId id="1601"/>
            <p14:sldId id="1603"/>
            <p14:sldId id="1676"/>
            <p14:sldId id="1679"/>
            <p14:sldId id="1658"/>
            <p14:sldId id="376"/>
            <p14:sldId id="411"/>
            <p14:sldId id="412"/>
            <p14:sldId id="1611"/>
            <p14:sldId id="414"/>
            <p14:sldId id="1633"/>
            <p14:sldId id="1635"/>
            <p14:sldId id="1636"/>
            <p14:sldId id="1637"/>
            <p14:sldId id="1634"/>
            <p14:sldId id="1638"/>
            <p14:sldId id="1625"/>
            <p14:sldId id="1630"/>
            <p14:sldId id="1631"/>
            <p14:sldId id="1644"/>
            <p14:sldId id="1651"/>
            <p14:sldId id="1624"/>
            <p14:sldId id="1643"/>
            <p14:sldId id="1622"/>
            <p14:sldId id="1645"/>
            <p14:sldId id="1623"/>
            <p14:sldId id="1626"/>
            <p14:sldId id="1642"/>
            <p14:sldId id="1646"/>
            <p14:sldId id="1629"/>
            <p14:sldId id="1632"/>
            <p14:sldId id="1656"/>
            <p14:sldId id="257"/>
            <p14:sldId id="258"/>
            <p14:sldId id="1682"/>
            <p14:sldId id="43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67AA"/>
    <a:srgbClr val="8DA9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7" autoAdjust="0"/>
  </p:normalViewPr>
  <p:slideViewPr>
    <p:cSldViewPr snapToGrid="0" showGuides="1">
      <p:cViewPr varScale="1">
        <p:scale>
          <a:sx n="62" d="100"/>
          <a:sy n="62" d="100"/>
        </p:scale>
        <p:origin x="72" y="144"/>
      </p:cViewPr>
      <p:guideLst>
        <p:guide orient="horz" pos="218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269AB-6A44-4606-BE57-DA0B7F393687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3374"/>
            <a:ext cx="5435600" cy="3905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44283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21044"/>
            <a:ext cx="2944283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6F5CC-940D-4D4D-BD50-3FCC8EFAE3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2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Interested in when where and why public is endangered </a:t>
            </a:r>
          </a:p>
          <a:p>
            <a:pPr>
              <a:defRPr/>
            </a:pPr>
            <a:r>
              <a:rPr lang="en-GB" dirty="0"/>
              <a:t>Fits the interests of both police forces and HMIC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GMP’s purpose “Protect society and help to keep people safe”</a:t>
            </a:r>
          </a:p>
          <a:p>
            <a:pPr>
              <a:defRPr/>
            </a:pPr>
            <a:r>
              <a:rPr lang="en-GB" dirty="0"/>
              <a:t>HMIC’s purpose “Promote improvements in policing and make everyone safer”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92D592E-476B-465F-8AD6-04617A5477BC}" type="slidenum">
              <a:rPr lang="en-GB" altLang="en-US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46682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19075" y="808038"/>
            <a:ext cx="7173913" cy="4037012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Interested in when where and why public is endangered </a:t>
            </a:r>
          </a:p>
          <a:p>
            <a:pPr>
              <a:defRPr/>
            </a:pPr>
            <a:r>
              <a:rPr lang="en-GB" dirty="0"/>
              <a:t>Fits the interests of both police forces and HMIC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GMP’s purpose “Protect society and help to keep people safe”</a:t>
            </a:r>
          </a:p>
          <a:p>
            <a:pPr>
              <a:defRPr/>
            </a:pPr>
            <a:r>
              <a:rPr lang="en-GB" dirty="0"/>
              <a:t>HMIC’s purpose “Promote improvements in policing and make everyone safer”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92D592E-476B-465F-8AD6-04617A5477BC}" type="slidenum">
              <a:rPr lang="en-GB" altLang="en-US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923135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19075" y="808038"/>
            <a:ext cx="7173913" cy="4037012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Interested in when where and why public is endangered </a:t>
            </a:r>
          </a:p>
          <a:p>
            <a:pPr>
              <a:defRPr/>
            </a:pPr>
            <a:r>
              <a:rPr lang="en-GB" dirty="0"/>
              <a:t>Fits the interests of both police forces and HMIC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GMP’s purpose “Protect society and help to keep people safe”</a:t>
            </a:r>
          </a:p>
          <a:p>
            <a:pPr>
              <a:defRPr/>
            </a:pPr>
            <a:r>
              <a:rPr lang="en-GB" dirty="0"/>
              <a:t>HMIC’s purpose “Promote improvements in policing and make everyone safer”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92D592E-476B-465F-8AD6-04617A5477BC}" type="slidenum">
              <a:rPr lang="en-GB" altLang="en-US"/>
              <a:pPr/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313905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19075" y="808038"/>
            <a:ext cx="7173913" cy="4037012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Interested in when where and why public is endangered </a:t>
            </a:r>
          </a:p>
          <a:p>
            <a:pPr>
              <a:defRPr/>
            </a:pPr>
            <a:r>
              <a:rPr lang="en-GB" dirty="0"/>
              <a:t>Fits the interests of both police forces and HMIC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GMP’s purpose “Protect society and help to keep people safe”</a:t>
            </a:r>
          </a:p>
          <a:p>
            <a:pPr>
              <a:defRPr/>
            </a:pPr>
            <a:r>
              <a:rPr lang="en-GB" dirty="0"/>
              <a:t>HMIC’s purpose “Promote improvements in policing and make everyone safer”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92D592E-476B-465F-8AD6-04617A5477BC}" type="slidenum">
              <a:rPr lang="en-GB" altLang="en-US"/>
              <a:pPr/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669013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19075" y="808038"/>
            <a:ext cx="7173913" cy="4037012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Interested in when where and why public is endangered </a:t>
            </a:r>
          </a:p>
          <a:p>
            <a:pPr>
              <a:defRPr/>
            </a:pPr>
            <a:r>
              <a:rPr lang="en-GB" dirty="0"/>
              <a:t>Fits the interests of both police forces and HMIC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GMP’s purpose “Protect society and help to keep people safe”</a:t>
            </a:r>
          </a:p>
          <a:p>
            <a:pPr>
              <a:defRPr/>
            </a:pPr>
            <a:r>
              <a:rPr lang="en-GB" dirty="0"/>
              <a:t>HMIC’s purpose “Promote improvements in policing and make everyone safer”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92D592E-476B-465F-8AD6-04617A5477BC}" type="slidenum">
              <a:rPr lang="en-GB" altLang="en-US"/>
              <a:pPr/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38847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19075" y="808038"/>
            <a:ext cx="7173913" cy="4037012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Interested in when where and why public is endangered </a:t>
            </a:r>
          </a:p>
          <a:p>
            <a:pPr>
              <a:defRPr/>
            </a:pPr>
            <a:r>
              <a:rPr lang="en-GB" dirty="0"/>
              <a:t>Fits the interests of both police forces and HMIC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GMP’s purpose “Protect society and help to keep people safe”</a:t>
            </a:r>
          </a:p>
          <a:p>
            <a:pPr>
              <a:defRPr/>
            </a:pPr>
            <a:r>
              <a:rPr lang="en-GB" dirty="0"/>
              <a:t>HMIC’s purpose “Promote improvements in policing and make everyone safer”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92D592E-476B-465F-8AD6-04617A5477BC}" type="slidenum">
              <a:rPr lang="en-GB" altLang="en-US"/>
              <a:pPr/>
              <a:t>27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600559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19075" y="808038"/>
            <a:ext cx="7173913" cy="4037012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Interested in when where and why public is endangered </a:t>
            </a:r>
          </a:p>
          <a:p>
            <a:pPr>
              <a:defRPr/>
            </a:pPr>
            <a:r>
              <a:rPr lang="en-GB" dirty="0"/>
              <a:t>Fits the interests of both police forces and HMIC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GMP’s purpose “Protect society and help to keep people safe”</a:t>
            </a:r>
          </a:p>
          <a:p>
            <a:pPr>
              <a:defRPr/>
            </a:pPr>
            <a:r>
              <a:rPr lang="en-GB" dirty="0"/>
              <a:t>HMIC’s purpose “Promote improvements in policing and make everyone safer”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92D592E-476B-465F-8AD6-04617A5477BC}" type="slidenum">
              <a:rPr lang="en-GB" altLang="en-US"/>
              <a:pPr/>
              <a:t>28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165095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19075" y="808038"/>
            <a:ext cx="7173913" cy="4037012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Interested in when where and why public is endangered </a:t>
            </a:r>
          </a:p>
          <a:p>
            <a:pPr>
              <a:defRPr/>
            </a:pPr>
            <a:r>
              <a:rPr lang="en-GB" dirty="0"/>
              <a:t>Fits the interests of both police forces and HMIC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GMP’s purpose “Protect society and help to keep people safe”</a:t>
            </a:r>
          </a:p>
          <a:p>
            <a:pPr>
              <a:defRPr/>
            </a:pPr>
            <a:r>
              <a:rPr lang="en-GB" dirty="0"/>
              <a:t>HMIC’s purpose “Promote improvements in policing and make everyone safer”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92D592E-476B-465F-8AD6-04617A5477BC}" type="slidenum">
              <a:rPr lang="en-GB" altLang="en-US"/>
              <a:pPr/>
              <a:t>29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49995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Interested in when where and why public is endangered </a:t>
            </a:r>
          </a:p>
          <a:p>
            <a:pPr>
              <a:defRPr/>
            </a:pPr>
            <a:r>
              <a:rPr lang="en-GB" dirty="0"/>
              <a:t>Fits the interests of both police forces and HMIC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GMP’s purpose “Protect society and help to keep people safe”</a:t>
            </a:r>
          </a:p>
          <a:p>
            <a:pPr>
              <a:defRPr/>
            </a:pPr>
            <a:r>
              <a:rPr lang="en-GB" dirty="0"/>
              <a:t>HMIC’s purpose “Promote improvements in policing and make everyone safer”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92D592E-476B-465F-8AD6-04617A5477BC}" type="slidenum">
              <a:rPr lang="en-GB" altLang="en-US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5338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19075" y="808038"/>
            <a:ext cx="7173913" cy="4037012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Interested in when where and why public is endangered </a:t>
            </a:r>
          </a:p>
          <a:p>
            <a:pPr>
              <a:defRPr/>
            </a:pPr>
            <a:r>
              <a:rPr lang="en-GB" dirty="0"/>
              <a:t>Fits the interests of both police forces and HMIC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GMP’s purpose “Protect society and help to keep people safe”</a:t>
            </a:r>
          </a:p>
          <a:p>
            <a:pPr>
              <a:defRPr/>
            </a:pPr>
            <a:r>
              <a:rPr lang="en-GB" dirty="0"/>
              <a:t>HMIC’s purpose “Promote improvements in policing and make everyone safer”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92D592E-476B-465F-8AD6-04617A5477BC}" type="slidenum">
              <a:rPr lang="en-GB" altLang="en-US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80195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19075" y="808038"/>
            <a:ext cx="7173913" cy="4037012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Interested in when where and why public is endangered </a:t>
            </a:r>
          </a:p>
          <a:p>
            <a:pPr>
              <a:defRPr/>
            </a:pPr>
            <a:r>
              <a:rPr lang="en-GB" dirty="0"/>
              <a:t>Fits the interests of both police forces and HMIC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GMP’s purpose “Protect society and help to keep people safe”</a:t>
            </a:r>
          </a:p>
          <a:p>
            <a:pPr>
              <a:defRPr/>
            </a:pPr>
            <a:r>
              <a:rPr lang="en-GB" dirty="0"/>
              <a:t>HMIC’s purpose “Promote improvements in policing and make everyone safer”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92D592E-476B-465F-8AD6-04617A5477BC}" type="slidenum">
              <a:rPr lang="en-GB" altLang="en-US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37707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19075" y="808038"/>
            <a:ext cx="7173913" cy="4037012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Interested in when where and why public is endangered </a:t>
            </a:r>
          </a:p>
          <a:p>
            <a:pPr>
              <a:defRPr/>
            </a:pPr>
            <a:r>
              <a:rPr lang="en-GB" dirty="0"/>
              <a:t>Fits the interests of both police forces and HMIC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GMP’s purpose “Protect society and help to keep people safe”</a:t>
            </a:r>
          </a:p>
          <a:p>
            <a:pPr>
              <a:defRPr/>
            </a:pPr>
            <a:r>
              <a:rPr lang="en-GB" dirty="0"/>
              <a:t>HMIC’s purpose “Promote improvements in policing and make everyone safer”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92D592E-476B-465F-8AD6-04617A5477BC}" type="slidenum">
              <a:rPr lang="en-GB" altLang="en-US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61714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Interested in when where and why public is endangered </a:t>
            </a:r>
          </a:p>
          <a:p>
            <a:pPr>
              <a:defRPr/>
            </a:pPr>
            <a:r>
              <a:rPr lang="en-GB" dirty="0"/>
              <a:t>Fits the interests of both police forces and HMIC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GMP’s purpose “Protect society and help to keep people safe”</a:t>
            </a:r>
          </a:p>
          <a:p>
            <a:pPr>
              <a:defRPr/>
            </a:pPr>
            <a:r>
              <a:rPr lang="en-GB" dirty="0"/>
              <a:t>HMIC’s purpose “Promote improvements in policing and make everyone safer”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92D592E-476B-465F-8AD6-04617A5477BC}" type="slidenum">
              <a:rPr lang="en-GB" altLang="en-US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27275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19075" y="808038"/>
            <a:ext cx="7173913" cy="4037012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Interested in when where and why public is endangered </a:t>
            </a:r>
          </a:p>
          <a:p>
            <a:pPr>
              <a:defRPr/>
            </a:pPr>
            <a:r>
              <a:rPr lang="en-GB" dirty="0"/>
              <a:t>Fits the interests of both police forces and HMIC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GMP’s purpose “Protect society and help to keep people safe”</a:t>
            </a:r>
          </a:p>
          <a:p>
            <a:pPr>
              <a:defRPr/>
            </a:pPr>
            <a:r>
              <a:rPr lang="en-GB" dirty="0"/>
              <a:t>HMIC’s purpose “Promote improvements in policing and make everyone safer”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92D592E-476B-465F-8AD6-04617A5477BC}" type="slidenum">
              <a:rPr lang="en-GB" altLang="en-US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64324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19075" y="808038"/>
            <a:ext cx="7173913" cy="4037012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Interested in when where and why public is endangered </a:t>
            </a:r>
          </a:p>
          <a:p>
            <a:pPr>
              <a:defRPr/>
            </a:pPr>
            <a:r>
              <a:rPr lang="en-GB" dirty="0"/>
              <a:t>Fits the interests of both police forces and HMIC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GMP’s purpose “Protect society and help to keep people safe”</a:t>
            </a:r>
          </a:p>
          <a:p>
            <a:pPr>
              <a:defRPr/>
            </a:pPr>
            <a:r>
              <a:rPr lang="en-GB" dirty="0"/>
              <a:t>HMIC’s purpose “Promote improvements in policing and make everyone safer”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92D592E-476B-465F-8AD6-04617A5477BC}" type="slidenum">
              <a:rPr lang="en-GB" altLang="en-US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90265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19075" y="808038"/>
            <a:ext cx="7173913" cy="4037012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Interested in when where and why public is endangered </a:t>
            </a:r>
          </a:p>
          <a:p>
            <a:pPr>
              <a:defRPr/>
            </a:pPr>
            <a:r>
              <a:rPr lang="en-GB" dirty="0"/>
              <a:t>Fits the interests of both police forces and HMIC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GMP’s purpose “Protect society and help to keep people safe”</a:t>
            </a:r>
          </a:p>
          <a:p>
            <a:pPr>
              <a:defRPr/>
            </a:pPr>
            <a:r>
              <a:rPr lang="en-GB" dirty="0"/>
              <a:t>HMIC’s purpose “Promote improvements in policing and make everyone safer”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92D592E-476B-465F-8AD6-04617A5477BC}" type="slidenum">
              <a:rPr lang="en-GB" altLang="en-US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14562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514F2-BFC3-4A8E-AEAE-01DAFE678A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A663E1-7B78-4FFB-B690-EFFA429166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1EC8D-D116-4000-BFFB-91B4919F0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6E23E-8D26-432E-958F-F8C139F9A947}" type="datetime1">
              <a:rPr lang="en-GB" smtClean="0"/>
              <a:t>16/01/2020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73AC8-78BE-4150-93F0-EC3C2EE5D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E50B8-3C8F-4402-9099-99395D0A6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D49E-DFF2-4611-98DB-F3FD173C5F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295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B987B-8857-43D6-935E-E67E85F47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D06436-F83F-4CAA-8FCB-25D68F28D2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A82A8-1D6F-46C6-B5A4-8CAF8DE28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18D6-FDA9-4A7A-8029-490C9C503BBF}" type="datetime1">
              <a:rPr lang="en-GB" smtClean="0"/>
              <a:t>16/01/2020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E2DD7-95C1-4131-864A-F73B838F2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EA65A0-5249-425E-AF40-07231FB9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D49E-DFF2-4611-98DB-F3FD173C5F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279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4F3920-0A89-4E1E-BC2A-0795DF160F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3BAFFE-AB84-4956-B77F-BFD2E49427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DFD84-ECE0-441D-9997-9DA3DF861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354AA-4CD5-4304-AFAC-089A4178F408}" type="datetime1">
              <a:rPr lang="en-GB" smtClean="0"/>
              <a:t>16/01/2020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81C1F-3223-4069-A52E-8D2E0A32F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4168D-A753-4AF4-AB2E-026473A5C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D49E-DFF2-4611-98DB-F3FD173C5F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74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aw.it\Desktop\logo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500" y="6063342"/>
            <a:ext cx="3526477" cy="39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ladsholder til tekst 19"/>
          <p:cNvSpPr>
            <a:spLocks noGrp="1"/>
          </p:cNvSpPr>
          <p:nvPr>
            <p:ph type="body" sz="quarter" idx="11" hasCustomPrompt="1"/>
          </p:nvPr>
        </p:nvSpPr>
        <p:spPr>
          <a:xfrm>
            <a:off x="328022" y="215151"/>
            <a:ext cx="7538345" cy="874956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80000"/>
              </a:lnSpc>
              <a:buNone/>
              <a:defRPr sz="4800" b="1">
                <a:solidFill>
                  <a:srgbClr val="4967AA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title</a:t>
            </a:r>
            <a:endParaRPr lang="da-DK" dirty="0"/>
          </a:p>
        </p:txBody>
      </p:sp>
      <p:pic>
        <p:nvPicPr>
          <p:cNvPr id="13" name="Content Placeholder 6"/>
          <p:cNvPicPr>
            <a:picLocks noChangeAspect="1"/>
          </p:cNvPicPr>
          <p:nvPr userDrawn="1"/>
        </p:nvPicPr>
        <p:blipFill rotWithShape="1">
          <a:blip r:embed="rId3" cstate="screen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8" t="24352" b="9010"/>
          <a:stretch/>
        </p:blipFill>
        <p:spPr>
          <a:xfrm flipH="1">
            <a:off x="7923743" y="-580468"/>
            <a:ext cx="5602205" cy="6304671"/>
          </a:xfrm>
          <a:prstGeom prst="rect">
            <a:avLst/>
          </a:prstGeom>
        </p:spPr>
      </p:pic>
      <p:sp>
        <p:nvSpPr>
          <p:cNvPr id="6" name="TextBox 10"/>
          <p:cNvSpPr txBox="1"/>
          <p:nvPr userDrawn="1"/>
        </p:nvSpPr>
        <p:spPr>
          <a:xfrm>
            <a:off x="6777237" y="6260247"/>
            <a:ext cx="5046913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B3992C5-A306-ED46-9DB6-FC571D36BE7A}" type="slidenum">
              <a:rPr lang="en-US" sz="1733" b="1" smtClean="0">
                <a:solidFill>
                  <a:srgbClr val="4967AA"/>
                </a:solidFill>
                <a:latin typeface="Arial"/>
                <a:cs typeface="Arial"/>
              </a:rPr>
              <a:pPr algn="r"/>
              <a:t>‹#›</a:t>
            </a:fld>
            <a:endParaRPr lang="en-US" sz="1733" b="1" dirty="0">
              <a:solidFill>
                <a:srgbClr val="4967AA"/>
              </a:solidFill>
              <a:latin typeface="Arial"/>
              <a:cs typeface="Arial"/>
            </a:endParaRPr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22" y="5286412"/>
            <a:ext cx="1418063" cy="136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738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quarter" idx="12"/>
          </p:nvPr>
        </p:nvSpPr>
        <p:spPr>
          <a:xfrm>
            <a:off x="1223434" y="1358901"/>
            <a:ext cx="9747249" cy="4508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endParaRPr lang="da-DK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919538" y="6031501"/>
            <a:ext cx="5046913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B3992C5-A306-ED46-9DB6-FC571D36BE7A}" type="slidenum">
              <a:rPr lang="en-US" sz="1733" b="1" smtClean="0">
                <a:solidFill>
                  <a:srgbClr val="4967AA"/>
                </a:solidFill>
                <a:latin typeface="Arial"/>
                <a:cs typeface="Arial"/>
              </a:rPr>
              <a:pPr algn="r"/>
              <a:t>‹#›</a:t>
            </a:fld>
            <a:endParaRPr lang="en-US" sz="1733" b="1" dirty="0">
              <a:solidFill>
                <a:srgbClr val="4967AA"/>
              </a:solidFill>
              <a:latin typeface="Arial"/>
              <a:cs typeface="Arial"/>
            </a:endParaRPr>
          </a:p>
        </p:txBody>
      </p:sp>
      <p:pic>
        <p:nvPicPr>
          <p:cNvPr id="6" name="Picture 4" descr="C:\Users\aw.it\Desktop\logo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49" y="6146746"/>
            <a:ext cx="2783556" cy="30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ladsholder til tekst 15"/>
          <p:cNvSpPr>
            <a:spLocks noGrp="1"/>
          </p:cNvSpPr>
          <p:nvPr>
            <p:ph type="body" sz="quarter" idx="10" hasCustomPrompt="1"/>
          </p:nvPr>
        </p:nvSpPr>
        <p:spPr>
          <a:xfrm>
            <a:off x="1223433" y="406401"/>
            <a:ext cx="9747251" cy="866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rgbClr val="4967AA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da-DK" sz="3733" dirty="0"/>
              <a:t>Click to add title</a:t>
            </a:r>
            <a:endParaRPr lang="da-DK" dirty="0"/>
          </a:p>
        </p:txBody>
      </p:sp>
      <p:pic>
        <p:nvPicPr>
          <p:cNvPr id="8" name="Content Placeholder 6"/>
          <p:cNvPicPr>
            <a:picLocks noChangeAspect="1"/>
          </p:cNvPicPr>
          <p:nvPr userDrawn="1"/>
        </p:nvPicPr>
        <p:blipFill rotWithShape="1">
          <a:blip r:embed="rId3" cstate="screen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8" t="24352" b="9010"/>
          <a:stretch/>
        </p:blipFill>
        <p:spPr>
          <a:xfrm flipH="1">
            <a:off x="8442994" y="-401801"/>
            <a:ext cx="4274373" cy="481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4375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7E3CD-C06B-462D-B8D5-327AF2524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08B53-5962-4C4E-A320-EC7FEFD91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C1D34-AC5F-44C0-8339-E30FEF555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25577-E086-49BB-AD3B-2A4CE57A2737}" type="datetime1">
              <a:rPr lang="en-GB" smtClean="0"/>
              <a:t>16/01/2020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FDECF-1EA0-41DB-B5B4-90335A651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91B16-8A7D-450E-A062-63AAC5203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D49E-DFF2-4611-98DB-F3FD173C5F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752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7EFEF-AE2A-4035-B7EA-32E9DD091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452939-1010-4999-AA95-C0883DBAF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4C0CE1-1FD0-4CF4-BB00-8D3B3CB99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2460F-9F23-4BA8-BA73-EE96A0EF5AA5}" type="datetime1">
              <a:rPr lang="en-GB" smtClean="0"/>
              <a:t>16/01/2020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62ACC-0835-4829-9077-86B736E9C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B3276-599C-4960-A20D-15551B089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D49E-DFF2-4611-98DB-F3FD173C5F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826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DE194-8CDB-43ED-A5B1-4F7B3149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2E3CC-BA81-4684-9980-420E9BC05C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9EEF29-D19A-4C25-BDF5-08B11271E7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093422-3528-419B-82D6-388BF7B2E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18954-B242-491F-93BA-75EECE8A0F45}" type="datetime1">
              <a:rPr lang="en-GB" smtClean="0"/>
              <a:t>16/01/2020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1AFF0-BE39-4F89-852A-2288A1200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7F1BB7-B576-4D22-B9C5-73403C1A6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D49E-DFF2-4611-98DB-F3FD173C5F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142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9C795-FB92-4516-91B2-50488C589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BB972B-15E5-4AAB-90E8-03E227EAA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B538BD-5724-424F-9DCA-51A6C3CB73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0BE5E1-10B5-4F84-B426-ADED376ADB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B9A9CA-389B-4C78-B7B2-378700FBFA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102465-BD45-41BB-AA34-F6B99427F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1DEC5-3957-45FB-BB37-A613715C771E}" type="datetime1">
              <a:rPr lang="en-GB" smtClean="0"/>
              <a:t>16/01/2020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9AC1AE-9125-410D-91EE-AC0BD0511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2B5AF3-E4D0-47C2-A84E-69FE3295E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D49E-DFF2-4611-98DB-F3FD173C5F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625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395A5-2C27-4147-ACEE-EA4976D0F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6D3235-AD25-4B29-A403-B341C3435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E2833-2EB4-4E41-9C4B-ABC40188350E}" type="datetime1">
              <a:rPr lang="en-GB" smtClean="0"/>
              <a:t>16/01/2020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DBED54-973B-4993-94D6-AB6EA79B5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1E71CA-487D-4C65-85DF-E6B97EF1B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D49E-DFF2-4611-98DB-F3FD173C5F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937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66B0F1-3269-4C30-BFBB-522AC660B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D53A-03D9-40D4-AE89-1BB15B41D602}" type="datetime1">
              <a:rPr lang="en-GB" smtClean="0"/>
              <a:t>16/01/2020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33B30E-437B-4E19-BF55-5184AD436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D2BA25-F0B8-436E-A93C-3E842E78D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D49E-DFF2-4611-98DB-F3FD173C5F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356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820DC-ED33-40E9-8B6D-9E7A28959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0559A-E47A-40D6-853A-7B42DC7AE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671299-C1F5-484D-B008-6FEC1E200C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327A88-D4F4-4E2D-9EE0-C0CECDC62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94BD0-576E-415F-A780-B74E0C7C40ED}" type="datetime1">
              <a:rPr lang="en-GB" smtClean="0"/>
              <a:t>16/01/2020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C47117-3A71-4BC4-851D-CEC49BE1F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9FBE9E-BDCF-4C7B-A21A-222EC4608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D49E-DFF2-4611-98DB-F3FD173C5F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35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37E7D-8AB4-49D4-9936-7DDD3D8BF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B274E5-215A-4F8F-BF7A-A14BDA9327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4B1854-5E97-4BD0-8202-B58B488D64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03CE84-671F-4B47-B05B-782171752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B6010-2530-472E-8F64-6A4C460C9D4E}" type="datetime1">
              <a:rPr lang="en-GB" smtClean="0"/>
              <a:t>16/01/2020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204949-314C-4361-934E-83D7E2782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BB2362-ED63-41AF-AC28-80978C6CD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D49E-DFF2-4611-98DB-F3FD173C5F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362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A68DD5-C65D-47A1-A36E-4353CDBFA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B7F657-71BD-4F51-84C4-DDC82EBD5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BFD89-E8A9-4CAC-9914-C1D942889B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8F898-FBB0-4D44-9067-3B96E0E27277}" type="datetime1">
              <a:rPr lang="en-GB" smtClean="0"/>
              <a:t>16/01/2020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19974-8B26-4E9E-AAB2-B4B8C8B5DF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93D55-6200-433C-BA55-511DCCCC4B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9D49E-DFF2-4611-98DB-F3FD173C5F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178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en.wikipedia.org/wiki/Deepwater_Horizon_oil_spil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papers.ssrn.com/sol3/papers.cfm?abstract_id=3446636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point.exposed/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mailto:tk.ccg@cbs.dk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4441" y="1793740"/>
            <a:ext cx="10263117" cy="2698724"/>
          </a:xfrm>
        </p:spPr>
        <p:txBody>
          <a:bodyPr anchor="ctr">
            <a:normAutofit/>
          </a:bodyPr>
          <a:lstStyle/>
          <a:p>
            <a:r>
              <a:rPr lang="en-GB" sz="4000" b="1" dirty="0">
                <a:solidFill>
                  <a:srgbClr val="4967AA"/>
                </a:solidFill>
                <a:latin typeface="CBS NEW" panose="02000506080000020004" pitchFamily="2" charset="0"/>
              </a:rPr>
              <a:t>Risk, Regulation, and Compliance</a:t>
            </a:r>
            <a:br>
              <a:rPr lang="en-GB" sz="4000" b="1" dirty="0">
                <a:solidFill>
                  <a:srgbClr val="4967AA"/>
                </a:solidFill>
                <a:latin typeface="CBS NEW" panose="02000506080000020004" pitchFamily="2" charset="0"/>
              </a:rPr>
            </a:br>
            <a:r>
              <a:rPr lang="en-GB" sz="3200" b="1" dirty="0">
                <a:solidFill>
                  <a:srgbClr val="4967AA"/>
                </a:solidFill>
                <a:latin typeface="CBS NEW" panose="02000506080000020004" pitchFamily="2" charset="0"/>
              </a:rPr>
              <a:t>(Part I)</a:t>
            </a:r>
            <a:endParaRPr lang="en-GB" sz="4000" b="1" dirty="0">
              <a:solidFill>
                <a:srgbClr val="4967AA"/>
              </a:solidFill>
              <a:latin typeface="CBS NEW" panose="02000506080000020004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14898"/>
            <a:ext cx="9144000" cy="20948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8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Prof Tom Kirchmaier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Center for Corporate Governance, Copenhagen Business School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Centre for Economic Performance, London School of Economics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8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en-GB" sz="2800" dirty="0">
                <a:solidFill>
                  <a:schemeClr val="bg1">
                    <a:lumMod val="50000"/>
                  </a:schemeClr>
                </a:solidFill>
              </a:rPr>
              <a:t>16 January 2020</a:t>
            </a:r>
          </a:p>
        </p:txBody>
      </p:sp>
      <p:pic>
        <p:nvPicPr>
          <p:cNvPr id="8" name="Picture 7" descr="A black sign with white text&#10;&#10;Description automatically generated">
            <a:extLst>
              <a:ext uri="{FF2B5EF4-FFF2-40B4-BE49-F238E27FC236}">
                <a16:creationId xmlns:a16="http://schemas.microsoft.com/office/drawing/2014/main" id="{21AFF4A5-ED77-4AD4-AF85-3E44ED1D935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1" y="701852"/>
            <a:ext cx="3067812" cy="73133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DCFEF1-CEC9-4EF8-8EBC-508AF77E0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D49E-DFF2-4611-98DB-F3FD173C5F6F}" type="slidenum">
              <a:rPr lang="en-GB" smtClean="0"/>
              <a:t>1</a:t>
            </a:fld>
            <a:endParaRPr lang="en-GB"/>
          </a:p>
        </p:txBody>
      </p:sp>
      <p:pic>
        <p:nvPicPr>
          <p:cNvPr id="7" name="Picture 4" descr="G:\CCG\Student Assistant, Communication\Logoer og billeder\Logoer Nordic Finance\Nordic finance logo blå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7603" y="6069586"/>
            <a:ext cx="2930760" cy="57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760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24394" y="260043"/>
            <a:ext cx="10515600" cy="1100138"/>
          </a:xfrm>
        </p:spPr>
        <p:txBody>
          <a:bodyPr>
            <a:normAutofit/>
          </a:bodyPr>
          <a:lstStyle/>
          <a:p>
            <a:r>
              <a:rPr lang="en-GB" altLang="en-US" sz="4800" dirty="0">
                <a:solidFill>
                  <a:srgbClr val="4967AA"/>
                </a:solidFill>
                <a:latin typeface="CBS NEW" panose="02000506080000020004" pitchFamily="2" charset="0"/>
              </a:rPr>
              <a:t>A Word on People</a:t>
            </a:r>
            <a:br>
              <a:rPr lang="en-GB" altLang="en-US" sz="4800" dirty="0">
                <a:solidFill>
                  <a:srgbClr val="4967AA"/>
                </a:solidFill>
                <a:latin typeface="CBS NEW" panose="02000506080000020004" pitchFamily="2" charset="0"/>
              </a:rPr>
            </a:br>
            <a:r>
              <a:rPr lang="en-GB" altLang="en-US" sz="2400" dirty="0">
                <a:solidFill>
                  <a:srgbClr val="4967AA"/>
                </a:solidFill>
                <a:latin typeface="CBS NEW" panose="02000506080000020004" pitchFamily="2" charset="0"/>
              </a:rPr>
              <a:t>Training Matters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92612" y="1444266"/>
            <a:ext cx="7121698" cy="4709366"/>
          </a:xfrm>
        </p:spPr>
        <p:txBody>
          <a:bodyPr anchor="ctr"/>
          <a:lstStyle/>
          <a:p>
            <a:pPr>
              <a:lnSpc>
                <a:spcPct val="100000"/>
              </a:lnSpc>
              <a:buFontTx/>
              <a:buNone/>
            </a:pPr>
            <a:r>
              <a:rPr lang="en-GB" altLang="en-US" sz="3200" dirty="0"/>
              <a:t>Economists trained to think in </a:t>
            </a:r>
            <a:r>
              <a:rPr lang="en-GB" altLang="en-US" sz="3200" dirty="0">
                <a:solidFill>
                  <a:srgbClr val="4967AA"/>
                </a:solidFill>
              </a:rPr>
              <a:t>marginal</a:t>
            </a:r>
            <a:r>
              <a:rPr lang="en-GB" altLang="en-US" sz="3200" dirty="0"/>
              <a:t> benefits and costs/risks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GB" altLang="en-US" sz="3200" dirty="0"/>
              <a:t>Lawyers trained to aim for </a:t>
            </a:r>
            <a:r>
              <a:rPr lang="en-GB" altLang="en-US" sz="3200" dirty="0">
                <a:solidFill>
                  <a:srgbClr val="4967AA"/>
                </a:solidFill>
              </a:rPr>
              <a:t>zero</a:t>
            </a:r>
            <a:r>
              <a:rPr lang="en-GB" altLang="en-US" sz="3200" dirty="0">
                <a:solidFill>
                  <a:srgbClr val="0070C0"/>
                </a:solidFill>
              </a:rPr>
              <a:t> </a:t>
            </a:r>
            <a:r>
              <a:rPr lang="en-GB" altLang="en-US" sz="3200" dirty="0"/>
              <a:t>risk / certainty</a:t>
            </a:r>
          </a:p>
          <a:p>
            <a:endParaRPr lang="en-GB" alt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FF0D69-90E7-46E3-88AC-6CF9130EA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D49E-DFF2-4611-98DB-F3FD173C5F6F}" type="slidenum">
              <a:rPr lang="en-GB" smtClean="0"/>
              <a:t>10</a:t>
            </a:fld>
            <a:endParaRPr lang="en-GB"/>
          </a:p>
        </p:txBody>
      </p:sp>
      <p:pic>
        <p:nvPicPr>
          <p:cNvPr id="6" name="Picture 2" descr="Image result for marginal costs and benefits">
            <a:extLst>
              <a:ext uri="{FF2B5EF4-FFF2-40B4-BE49-F238E27FC236}">
                <a16:creationId xmlns:a16="http://schemas.microsoft.com/office/drawing/2014/main" id="{1805D75E-16FB-452B-9A2E-206CA7BFB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380" y="1360181"/>
            <a:ext cx="3733800" cy="440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 3"/>
          <p:cNvSpPr/>
          <p:nvPr/>
        </p:nvSpPr>
        <p:spPr>
          <a:xfrm>
            <a:off x="7829006" y="1175657"/>
            <a:ext cx="4145280" cy="473746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42697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76646" y="222805"/>
            <a:ext cx="10515600" cy="1100138"/>
          </a:xfrm>
        </p:spPr>
        <p:txBody>
          <a:bodyPr>
            <a:noAutofit/>
          </a:bodyPr>
          <a:lstStyle/>
          <a:p>
            <a:r>
              <a:rPr lang="en-GB" altLang="en-US" sz="4800" dirty="0">
                <a:solidFill>
                  <a:srgbClr val="4967AA"/>
                </a:solidFill>
                <a:latin typeface="CBS NEW" panose="02000506080000020004" pitchFamily="2" charset="0"/>
              </a:rPr>
              <a:t>A Word on Risk</a:t>
            </a:r>
            <a:br>
              <a:rPr lang="en-GB" altLang="en-US" sz="4800" dirty="0">
                <a:solidFill>
                  <a:srgbClr val="4967AA"/>
                </a:solidFill>
                <a:latin typeface="CBS NEW" panose="02000506080000020004" pitchFamily="2" charset="0"/>
              </a:rPr>
            </a:br>
            <a:r>
              <a:rPr lang="en-GB" altLang="en-US" sz="2800" dirty="0">
                <a:solidFill>
                  <a:srgbClr val="4967AA"/>
                </a:solidFill>
                <a:latin typeface="CBS NEW" panose="02000506080000020004" pitchFamily="2" charset="0"/>
              </a:rPr>
              <a:t>Data Matters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638175" y="1464573"/>
            <a:ext cx="10924830" cy="4795223"/>
          </a:xfrm>
        </p:spPr>
        <p:txBody>
          <a:bodyPr anchor="ctr"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GB" altLang="en-US" sz="3200" dirty="0"/>
              <a:t>Financial organisations / banks find it terribly </a:t>
            </a:r>
            <a:r>
              <a:rPr lang="en-GB" altLang="en-US" sz="3200" dirty="0">
                <a:solidFill>
                  <a:srgbClr val="4967AA"/>
                </a:solidFill>
              </a:rPr>
              <a:t>difficult</a:t>
            </a:r>
            <a:r>
              <a:rPr lang="en-GB" altLang="en-US" sz="3200" dirty="0"/>
              <a:t> to </a:t>
            </a:r>
            <a:r>
              <a:rPr lang="en-GB" altLang="en-US" sz="3200" dirty="0">
                <a:solidFill>
                  <a:srgbClr val="4967AA"/>
                </a:solidFill>
              </a:rPr>
              <a:t>aggregate risk </a:t>
            </a:r>
            <a:r>
              <a:rPr lang="en-GB" altLang="en-US" sz="3200" dirty="0"/>
              <a:t>up in a meaningful way.</a:t>
            </a:r>
          </a:p>
          <a:p>
            <a:pPr algn="ctr">
              <a:lnSpc>
                <a:spcPct val="100000"/>
              </a:lnSpc>
              <a:buFontTx/>
              <a:buNone/>
            </a:pPr>
            <a:endParaRPr lang="en-GB" altLang="en-US" sz="2000" dirty="0"/>
          </a:p>
          <a:p>
            <a:pPr algn="ctr">
              <a:lnSpc>
                <a:spcPct val="100000"/>
              </a:lnSpc>
              <a:buFontTx/>
              <a:buNone/>
            </a:pPr>
            <a:r>
              <a:rPr lang="en-GB" altLang="en-US" sz="3200" dirty="0"/>
              <a:t>The non-quantification of risk means overreporting to board (together with the general risk-aversion).</a:t>
            </a:r>
          </a:p>
          <a:p>
            <a:pPr algn="ctr">
              <a:lnSpc>
                <a:spcPct val="100000"/>
              </a:lnSpc>
              <a:buFontTx/>
              <a:buNone/>
            </a:pPr>
            <a:endParaRPr lang="en-GB" altLang="en-US" sz="2000" dirty="0"/>
          </a:p>
          <a:p>
            <a:pPr algn="ctr">
              <a:lnSpc>
                <a:spcPct val="100000"/>
              </a:lnSpc>
              <a:buFontTx/>
              <a:buNone/>
            </a:pPr>
            <a:r>
              <a:rPr lang="en-GB" altLang="en-US" sz="3200" dirty="0"/>
              <a:t>Data and clear processes can help to manage financial and non-financial risk.</a:t>
            </a:r>
            <a:endParaRPr lang="en-GB" alt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FF0D69-90E7-46E3-88AC-6CF9130EA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D49E-DFF2-4611-98DB-F3FD173C5F6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951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54725" y="321583"/>
            <a:ext cx="10515600" cy="1100138"/>
          </a:xfrm>
        </p:spPr>
        <p:txBody>
          <a:bodyPr>
            <a:noAutofit/>
          </a:bodyPr>
          <a:lstStyle/>
          <a:p>
            <a:r>
              <a:rPr lang="en-GB" altLang="en-US" sz="4800" dirty="0">
                <a:solidFill>
                  <a:srgbClr val="4967AA"/>
                </a:solidFill>
                <a:latin typeface="CBS NEW" panose="02000506080000020004" pitchFamily="2" charset="0"/>
              </a:rPr>
              <a:t>A Word on Boards</a:t>
            </a:r>
            <a:br>
              <a:rPr lang="en-GB" altLang="en-US" sz="4800" dirty="0">
                <a:solidFill>
                  <a:srgbClr val="4967AA"/>
                </a:solidFill>
                <a:latin typeface="CBS NEW" panose="02000506080000020004" pitchFamily="2" charset="0"/>
              </a:rPr>
            </a:br>
            <a:r>
              <a:rPr lang="en-GB" altLang="en-US" sz="2800" dirty="0">
                <a:solidFill>
                  <a:srgbClr val="4967AA"/>
                </a:solidFill>
                <a:latin typeface="CBS NEW" panose="02000506080000020004" pitchFamily="2" charset="0"/>
              </a:rPr>
              <a:t>The Role of Boards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594631" y="1143494"/>
            <a:ext cx="10924830" cy="5291217"/>
          </a:xfrm>
        </p:spPr>
        <p:txBody>
          <a:bodyPr anchor="ctr"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GB" altLang="en-US" sz="3200" dirty="0"/>
              <a:t>Boards set the </a:t>
            </a:r>
            <a:r>
              <a:rPr lang="en-GB" altLang="en-US" sz="3200" dirty="0">
                <a:solidFill>
                  <a:srgbClr val="4967AA"/>
                </a:solidFill>
              </a:rPr>
              <a:t>strategic direction</a:t>
            </a:r>
          </a:p>
          <a:p>
            <a:pPr algn="ctr">
              <a:lnSpc>
                <a:spcPct val="100000"/>
              </a:lnSpc>
              <a:buNone/>
            </a:pPr>
            <a:r>
              <a:rPr lang="en-GB" altLang="en-US" sz="3200" dirty="0"/>
              <a:t>Boards set the </a:t>
            </a:r>
            <a:r>
              <a:rPr lang="en-GB" altLang="en-US" sz="3200" dirty="0">
                <a:solidFill>
                  <a:srgbClr val="4967AA"/>
                </a:solidFill>
              </a:rPr>
              <a:t>risk</a:t>
            </a:r>
            <a:r>
              <a:rPr lang="en-GB" altLang="en-US" sz="3200" dirty="0"/>
              <a:t> appetite</a:t>
            </a:r>
          </a:p>
          <a:p>
            <a:pPr algn="ctr">
              <a:lnSpc>
                <a:spcPct val="100000"/>
              </a:lnSpc>
              <a:buFontTx/>
              <a:buNone/>
            </a:pPr>
            <a:r>
              <a:rPr lang="en-GB" altLang="en-US" sz="3200" dirty="0"/>
              <a:t>Boards set the </a:t>
            </a:r>
            <a:r>
              <a:rPr lang="en-GB" altLang="en-US" sz="3200" dirty="0">
                <a:solidFill>
                  <a:srgbClr val="4967AA"/>
                </a:solidFill>
              </a:rPr>
              <a:t>principles</a:t>
            </a:r>
          </a:p>
          <a:p>
            <a:pPr algn="ctr">
              <a:lnSpc>
                <a:spcPct val="100000"/>
              </a:lnSpc>
              <a:buFontTx/>
              <a:buNone/>
            </a:pPr>
            <a:r>
              <a:rPr lang="en-GB" altLang="en-US" sz="3200" dirty="0"/>
              <a:t>Boards set the </a:t>
            </a:r>
            <a:r>
              <a:rPr lang="en-GB" altLang="en-US" sz="3200" dirty="0">
                <a:solidFill>
                  <a:srgbClr val="4967AA"/>
                </a:solidFill>
              </a:rPr>
              <a:t>tone</a:t>
            </a:r>
          </a:p>
          <a:p>
            <a:pPr algn="ctr">
              <a:lnSpc>
                <a:spcPct val="100000"/>
              </a:lnSpc>
              <a:buFontTx/>
              <a:buNone/>
            </a:pPr>
            <a:endParaRPr lang="en-GB" altLang="en-US" sz="3200" dirty="0">
              <a:solidFill>
                <a:srgbClr val="0070C0"/>
              </a:solidFill>
            </a:endParaRPr>
          </a:p>
          <a:p>
            <a:pPr algn="ctr">
              <a:lnSpc>
                <a:spcPct val="100000"/>
              </a:lnSpc>
              <a:buFontTx/>
              <a:buNone/>
            </a:pPr>
            <a:r>
              <a:rPr lang="en-GB" altLang="en-US" sz="3200" dirty="0"/>
              <a:t>Boards don’t manage</a:t>
            </a:r>
            <a:endParaRPr lang="en-GB" altLang="en-US" sz="32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FF0D69-90E7-46E3-88AC-6CF9130EA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D49E-DFF2-4611-98DB-F3FD173C5F6F}" type="slidenum">
              <a:rPr lang="en-GB" smtClean="0"/>
              <a:t>12</a:t>
            </a:fld>
            <a:endParaRPr lang="en-GB"/>
          </a:p>
        </p:txBody>
      </p:sp>
      <p:pic>
        <p:nvPicPr>
          <p:cNvPr id="6" name="Picture 4" descr="G:\CCG\Student Assistant, Communication\Logoer og billeder\Logoer Nordic Finance\Nordic finance logo blå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926" y="6147947"/>
            <a:ext cx="2930760" cy="57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07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11D8EE3-B959-4360-BDD0-C1AFF9D18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4967AA"/>
                </a:solidFill>
                <a:latin typeface="CBS NEW" panose="02000506080000020004" pitchFamily="2" charset="0"/>
              </a:rPr>
              <a:t>On Risk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F5FC2D-E284-4B52-A534-2337D135F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D49E-DFF2-4611-98DB-F3FD173C5F6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690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76645" y="156972"/>
            <a:ext cx="10515600" cy="1100138"/>
          </a:xfrm>
        </p:spPr>
        <p:txBody>
          <a:bodyPr>
            <a:noAutofit/>
          </a:bodyPr>
          <a:lstStyle/>
          <a:p>
            <a:r>
              <a:rPr lang="en-GB" altLang="en-US" dirty="0">
                <a:solidFill>
                  <a:srgbClr val="4967AA"/>
                </a:solidFill>
                <a:latin typeface="CBS NEW" panose="02000506080000020004" pitchFamily="2" charset="0"/>
              </a:rPr>
              <a:t>Compliance is the Mirror of Risk</a:t>
            </a:r>
            <a:br>
              <a:rPr lang="en-GB" altLang="en-US" dirty="0">
                <a:solidFill>
                  <a:srgbClr val="4967AA"/>
                </a:solidFill>
                <a:latin typeface="CBS NEW" panose="02000506080000020004" pitchFamily="2" charset="0"/>
              </a:rPr>
            </a:br>
            <a:r>
              <a:rPr lang="en-GB" altLang="en-US" sz="2400" dirty="0">
                <a:solidFill>
                  <a:srgbClr val="4967AA"/>
                </a:solidFill>
                <a:latin typeface="CBS NEW" panose="02000506080000020004" pitchFamily="2" charset="0"/>
              </a:rPr>
              <a:t>A call to conceptually integrate thinking and process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29595" y="1627045"/>
            <a:ext cx="10924830" cy="4706327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GB" altLang="en-US" sz="2400" dirty="0"/>
              <a:t>Understanding risk is a competitive advantage, if it is carried through by the organisation (compliance)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FF0D69-90E7-46E3-88AC-6CF9130EA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8220" y="6333372"/>
            <a:ext cx="2743200" cy="365125"/>
          </a:xfrm>
        </p:spPr>
        <p:txBody>
          <a:bodyPr/>
          <a:lstStyle/>
          <a:p>
            <a:fld id="{57A9D49E-DFF2-4611-98DB-F3FD173C5F6F}" type="slidenum">
              <a:rPr lang="en-GB" smtClean="0"/>
              <a:t>14</a:t>
            </a:fld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4E6B7B-59CA-43FF-A7E2-766DF4C930B4}"/>
              </a:ext>
            </a:extLst>
          </p:cNvPr>
          <p:cNvSpPr/>
          <p:nvPr/>
        </p:nvSpPr>
        <p:spPr>
          <a:xfrm>
            <a:off x="6600518" y="3140880"/>
            <a:ext cx="4949131" cy="3350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180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Problems/issues are “hick ups” in the daily operations and systems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Problems/issues have occurred and need to be resolved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Mitigation actions need to be identified and implemented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Problems/issues should be analysed and used for input when identifying new potential risks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C6657D-498F-4AA4-80C9-203E0E1E8F92}"/>
              </a:ext>
            </a:extLst>
          </p:cNvPr>
          <p:cNvSpPr/>
          <p:nvPr/>
        </p:nvSpPr>
        <p:spPr>
          <a:xfrm>
            <a:off x="657824" y="3105547"/>
            <a:ext cx="5234186" cy="33093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180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Risks are potential </a:t>
            </a:r>
            <a:r>
              <a:rPr lang="en-GB" b="1" dirty="0">
                <a:solidFill>
                  <a:schemeClr val="tx1"/>
                </a:solidFill>
              </a:rPr>
              <a:t>future</a:t>
            </a:r>
            <a:r>
              <a:rPr lang="en-GB" dirty="0">
                <a:solidFill>
                  <a:schemeClr val="tx1"/>
                </a:solidFill>
              </a:rPr>
              <a:t> problems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A risk should answer these 3 questions:</a:t>
            </a:r>
          </a:p>
          <a:p>
            <a:pPr marL="822546" lvl="1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1"/>
                </a:solidFill>
              </a:rPr>
              <a:t>What</a:t>
            </a:r>
            <a:r>
              <a:rPr lang="en-GB" dirty="0">
                <a:solidFill>
                  <a:schemeClr val="tx1"/>
                </a:solidFill>
              </a:rPr>
              <a:t> can/will go wrong?</a:t>
            </a:r>
          </a:p>
          <a:p>
            <a:pPr marL="822546" lvl="1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1"/>
                </a:solidFill>
              </a:rPr>
              <a:t>Why</a:t>
            </a:r>
            <a:r>
              <a:rPr lang="en-GB" dirty="0">
                <a:solidFill>
                  <a:schemeClr val="tx1"/>
                </a:solidFill>
              </a:rPr>
              <a:t> will it </a:t>
            </a:r>
            <a:r>
              <a:rPr lang="en-GB" b="1" dirty="0">
                <a:solidFill>
                  <a:schemeClr val="tx1"/>
                </a:solidFill>
              </a:rPr>
              <a:t>happen</a:t>
            </a:r>
            <a:r>
              <a:rPr lang="en-GB" dirty="0">
                <a:solidFill>
                  <a:schemeClr val="tx1"/>
                </a:solidFill>
              </a:rPr>
              <a:t>?</a:t>
            </a:r>
          </a:p>
          <a:p>
            <a:pPr marL="822546" lvl="1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1"/>
                </a:solidFill>
              </a:rPr>
              <a:t>Why</a:t>
            </a:r>
            <a:r>
              <a:rPr lang="en-GB" dirty="0">
                <a:solidFill>
                  <a:schemeClr val="tx1"/>
                </a:solidFill>
              </a:rPr>
              <a:t> is this risk a </a:t>
            </a:r>
            <a:r>
              <a:rPr lang="en-GB" b="1" dirty="0">
                <a:solidFill>
                  <a:schemeClr val="tx1"/>
                </a:solidFill>
              </a:rPr>
              <a:t>problem</a:t>
            </a:r>
            <a:r>
              <a:rPr lang="en-GB" dirty="0">
                <a:solidFill>
                  <a:schemeClr val="tx1"/>
                </a:solidFill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</a:rPr>
              <a:t>Establish probability of occurrence and likely loss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schemeClr val="tx1"/>
                </a:solidFill>
              </a:rPr>
              <a:t>Identify </a:t>
            </a:r>
            <a:r>
              <a:rPr lang="en-GB" dirty="0">
                <a:solidFill>
                  <a:schemeClr val="tx1"/>
                </a:solidFill>
              </a:rPr>
              <a:t>mitigating 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Enables mandatory </a:t>
            </a:r>
            <a:r>
              <a:rPr lang="en-GB" b="1" dirty="0">
                <a:solidFill>
                  <a:schemeClr val="tx1"/>
                </a:solidFill>
              </a:rPr>
              <a:t>reporting and follow-up </a:t>
            </a:r>
            <a:r>
              <a:rPr lang="en-GB" dirty="0">
                <a:solidFill>
                  <a:schemeClr val="tx1"/>
                </a:solidFill>
              </a:rPr>
              <a:t>on correct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Enables integrated reporting with </a:t>
            </a:r>
            <a:r>
              <a:rPr lang="en-GB" b="1" dirty="0">
                <a:solidFill>
                  <a:schemeClr val="tx1"/>
                </a:solidFill>
              </a:rPr>
              <a:t>risk appetite </a:t>
            </a:r>
            <a:r>
              <a:rPr lang="en-GB" dirty="0">
                <a:solidFill>
                  <a:schemeClr val="tx1"/>
                </a:solidFill>
              </a:rPr>
              <a:t>and </a:t>
            </a:r>
            <a:r>
              <a:rPr lang="en-GB" b="1" dirty="0">
                <a:solidFill>
                  <a:schemeClr val="tx1"/>
                </a:solidFill>
              </a:rPr>
              <a:t>limits</a:t>
            </a:r>
          </a:p>
        </p:txBody>
      </p:sp>
      <p:sp>
        <p:nvSpPr>
          <p:cNvPr id="8" name="textruta 6">
            <a:extLst>
              <a:ext uri="{FF2B5EF4-FFF2-40B4-BE49-F238E27FC236}">
                <a16:creationId xmlns:a16="http://schemas.microsoft.com/office/drawing/2014/main" id="{4356FCB3-D061-4DA8-A594-CA6065E04A6E}"/>
              </a:ext>
            </a:extLst>
          </p:cNvPr>
          <p:cNvSpPr txBox="1"/>
          <p:nvPr/>
        </p:nvSpPr>
        <p:spPr>
          <a:xfrm>
            <a:off x="635820" y="2847839"/>
            <a:ext cx="5244012" cy="338554"/>
          </a:xfrm>
          <a:prstGeom prst="rect">
            <a:avLst/>
          </a:prstGeom>
          <a:solidFill>
            <a:srgbClr val="8DA9DB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Risks</a:t>
            </a:r>
          </a:p>
        </p:txBody>
      </p:sp>
      <p:sp>
        <p:nvSpPr>
          <p:cNvPr id="9" name="textruta 13">
            <a:extLst>
              <a:ext uri="{FF2B5EF4-FFF2-40B4-BE49-F238E27FC236}">
                <a16:creationId xmlns:a16="http://schemas.microsoft.com/office/drawing/2014/main" id="{D60BAFCF-359F-41AD-A683-8B368A663AB9}"/>
              </a:ext>
            </a:extLst>
          </p:cNvPr>
          <p:cNvSpPr txBox="1"/>
          <p:nvPr/>
        </p:nvSpPr>
        <p:spPr>
          <a:xfrm>
            <a:off x="6612696" y="2844363"/>
            <a:ext cx="4939306" cy="338554"/>
          </a:xfrm>
          <a:prstGeom prst="rect">
            <a:avLst/>
          </a:prstGeom>
          <a:solidFill>
            <a:srgbClr val="8DA9DB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/>
            </a:lvl1pPr>
          </a:lstStyle>
          <a:p>
            <a:r>
              <a:rPr lang="en-GB" sz="1600" dirty="0"/>
              <a:t>Problems / Issues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5F588F-196B-40CA-ADFF-C0461A531258}"/>
              </a:ext>
            </a:extLst>
          </p:cNvPr>
          <p:cNvSpPr txBox="1"/>
          <p:nvPr/>
        </p:nvSpPr>
        <p:spPr>
          <a:xfrm>
            <a:off x="4547870" y="4415957"/>
            <a:ext cx="3317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Vs.</a:t>
            </a:r>
          </a:p>
        </p:txBody>
      </p:sp>
      <p:sp>
        <p:nvSpPr>
          <p:cNvPr id="4" name="Rektangel 3"/>
          <p:cNvSpPr/>
          <p:nvPr/>
        </p:nvSpPr>
        <p:spPr>
          <a:xfrm>
            <a:off x="367083" y="2643215"/>
            <a:ext cx="11467012" cy="382244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51910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65967" y="200893"/>
            <a:ext cx="10515600" cy="1262617"/>
          </a:xfrm>
        </p:spPr>
        <p:txBody>
          <a:bodyPr>
            <a:normAutofit/>
          </a:bodyPr>
          <a:lstStyle/>
          <a:p>
            <a:r>
              <a:rPr lang="en-GB" altLang="en-US" sz="4800" dirty="0">
                <a:solidFill>
                  <a:srgbClr val="4967AA"/>
                </a:solidFill>
                <a:latin typeface="CBS NEW" panose="02000506080000020004" pitchFamily="2" charset="0"/>
              </a:rPr>
              <a:t>Risk Strategies</a:t>
            </a:r>
            <a:br>
              <a:rPr lang="en-GB" altLang="en-US" sz="4800" dirty="0">
                <a:solidFill>
                  <a:srgbClr val="4967AA"/>
                </a:solidFill>
                <a:latin typeface="CBS NEW" panose="02000506080000020004" pitchFamily="2" charset="0"/>
              </a:rPr>
            </a:br>
            <a:r>
              <a:rPr lang="en-GB" altLang="en-US" sz="2800" dirty="0">
                <a:solidFill>
                  <a:srgbClr val="4967AA"/>
                </a:solidFill>
                <a:latin typeface="CBS NEW" panose="02000506080000020004" pitchFamily="2" charset="0"/>
              </a:rPr>
              <a:t>How to deal with 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FF0D69-90E7-46E3-88AC-6CF9130EA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D49E-DFF2-4611-98DB-F3FD173C5F6F}" type="slidenum">
              <a:rPr lang="en-GB" smtClean="0"/>
              <a:t>15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C7D4075-C700-44CC-A664-35C885F77F7A}"/>
              </a:ext>
            </a:extLst>
          </p:cNvPr>
          <p:cNvGrpSpPr/>
          <p:nvPr/>
        </p:nvGrpSpPr>
        <p:grpSpPr>
          <a:xfrm>
            <a:off x="4342311" y="1916500"/>
            <a:ext cx="3489964" cy="3970468"/>
            <a:chOff x="9100461" y="1618015"/>
            <a:chExt cx="2449285" cy="3855969"/>
          </a:xfrm>
        </p:grpSpPr>
        <p:sp>
          <p:nvSpPr>
            <p:cNvPr id="9" name="Rounded Rectangle 18">
              <a:extLst>
                <a:ext uri="{FF2B5EF4-FFF2-40B4-BE49-F238E27FC236}">
                  <a16:creationId xmlns:a16="http://schemas.microsoft.com/office/drawing/2014/main" id="{8F5FA2E3-F2EF-4528-A03C-27EAE9D2E97E}"/>
                </a:ext>
              </a:extLst>
            </p:cNvPr>
            <p:cNvSpPr/>
            <p:nvPr/>
          </p:nvSpPr>
          <p:spPr>
            <a:xfrm>
              <a:off x="9100461" y="4503762"/>
              <a:ext cx="2449285" cy="970222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>
                  <a:solidFill>
                    <a:srgbClr val="0070C0"/>
                  </a:solidFill>
                </a:rPr>
                <a:t>	</a:t>
              </a:r>
              <a:r>
                <a:rPr lang="en-US" sz="1600" b="1" dirty="0">
                  <a:solidFill>
                    <a:srgbClr val="0070C0"/>
                  </a:solidFill>
                </a:rPr>
                <a:t>AVOID</a:t>
              </a:r>
            </a:p>
          </p:txBody>
        </p:sp>
        <p:sp>
          <p:nvSpPr>
            <p:cNvPr id="10" name="Rounded Rectangle 17">
              <a:extLst>
                <a:ext uri="{FF2B5EF4-FFF2-40B4-BE49-F238E27FC236}">
                  <a16:creationId xmlns:a16="http://schemas.microsoft.com/office/drawing/2014/main" id="{23D965D5-F49F-4E64-BB2C-4B9A5D53028D}"/>
                </a:ext>
              </a:extLst>
            </p:cNvPr>
            <p:cNvSpPr/>
            <p:nvPr/>
          </p:nvSpPr>
          <p:spPr>
            <a:xfrm>
              <a:off x="9100461" y="3052670"/>
              <a:ext cx="2449285" cy="970222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>
                  <a:solidFill>
                    <a:srgbClr val="0070C0"/>
                  </a:solidFill>
                </a:rPr>
                <a:t>	</a:t>
              </a:r>
              <a:r>
                <a:rPr lang="en-US" sz="1600" b="1" dirty="0">
                  <a:solidFill>
                    <a:srgbClr val="0070C0"/>
                  </a:solidFill>
                </a:rPr>
                <a:t>MITIGATE</a:t>
              </a:r>
              <a:endParaRPr lang="en-US" sz="1200" b="1" dirty="0">
                <a:solidFill>
                  <a:srgbClr val="0070C0"/>
                </a:solidFill>
              </a:endParaRPr>
            </a:p>
          </p:txBody>
        </p:sp>
        <p:sp>
          <p:nvSpPr>
            <p:cNvPr id="11" name="Rounded Rectangle 2">
              <a:extLst>
                <a:ext uri="{FF2B5EF4-FFF2-40B4-BE49-F238E27FC236}">
                  <a16:creationId xmlns:a16="http://schemas.microsoft.com/office/drawing/2014/main" id="{7C0357F3-9983-4407-9847-2E23258DEA6A}"/>
                </a:ext>
              </a:extLst>
            </p:cNvPr>
            <p:cNvSpPr/>
            <p:nvPr/>
          </p:nvSpPr>
          <p:spPr>
            <a:xfrm>
              <a:off x="9100461" y="1618015"/>
              <a:ext cx="2449285" cy="970222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>
                  <a:solidFill>
                    <a:srgbClr val="0070C0"/>
                  </a:solidFill>
                </a:rPr>
                <a:t>	</a:t>
              </a:r>
              <a:r>
                <a:rPr lang="en-US" sz="1600" b="1" dirty="0">
                  <a:solidFill>
                    <a:srgbClr val="0070C0"/>
                  </a:solidFill>
                </a:rPr>
                <a:t>ACCEPT</a:t>
              </a:r>
            </a:p>
          </p:txBody>
        </p:sp>
        <p:sp>
          <p:nvSpPr>
            <p:cNvPr id="12" name="xxIcon">
              <a:extLst>
                <a:ext uri="{FF2B5EF4-FFF2-40B4-BE49-F238E27FC236}">
                  <a16:creationId xmlns:a16="http://schemas.microsoft.com/office/drawing/2014/main" id="{2154481B-78DE-4D05-B708-29F9DAB38F9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414887" y="3265701"/>
              <a:ext cx="599695" cy="638581"/>
            </a:xfrm>
            <a:custGeom>
              <a:avLst/>
              <a:gdLst>
                <a:gd name="T0" fmla="*/ 96 w 184"/>
                <a:gd name="T1" fmla="*/ 4 h 190"/>
                <a:gd name="T2" fmla="*/ 96 w 184"/>
                <a:gd name="T3" fmla="*/ 2 h 190"/>
                <a:gd name="T4" fmla="*/ 92 w 184"/>
                <a:gd name="T5" fmla="*/ 0 h 190"/>
                <a:gd name="T6" fmla="*/ 88 w 184"/>
                <a:gd name="T7" fmla="*/ 4 h 190"/>
                <a:gd name="T8" fmla="*/ 88 w 184"/>
                <a:gd name="T9" fmla="*/ 16 h 190"/>
                <a:gd name="T10" fmla="*/ 52 w 184"/>
                <a:gd name="T11" fmla="*/ 26 h 190"/>
                <a:gd name="T12" fmla="*/ 24 w 184"/>
                <a:gd name="T13" fmla="*/ 48 h 190"/>
                <a:gd name="T14" fmla="*/ 6 w 184"/>
                <a:gd name="T15" fmla="*/ 78 h 190"/>
                <a:gd name="T16" fmla="*/ 0 w 184"/>
                <a:gd name="T17" fmla="*/ 116 h 190"/>
                <a:gd name="T18" fmla="*/ 2 w 184"/>
                <a:gd name="T19" fmla="*/ 120 h 190"/>
                <a:gd name="T20" fmla="*/ 8 w 184"/>
                <a:gd name="T21" fmla="*/ 118 h 190"/>
                <a:gd name="T22" fmla="*/ 8 w 184"/>
                <a:gd name="T23" fmla="*/ 116 h 190"/>
                <a:gd name="T24" fmla="*/ 14 w 184"/>
                <a:gd name="T25" fmla="*/ 106 h 190"/>
                <a:gd name="T26" fmla="*/ 24 w 184"/>
                <a:gd name="T27" fmla="*/ 104 h 190"/>
                <a:gd name="T28" fmla="*/ 36 w 184"/>
                <a:gd name="T29" fmla="*/ 106 h 190"/>
                <a:gd name="T30" fmla="*/ 40 w 184"/>
                <a:gd name="T31" fmla="*/ 116 h 190"/>
                <a:gd name="T32" fmla="*/ 42 w 184"/>
                <a:gd name="T33" fmla="*/ 118 h 190"/>
                <a:gd name="T34" fmla="*/ 46 w 184"/>
                <a:gd name="T35" fmla="*/ 120 h 190"/>
                <a:gd name="T36" fmla="*/ 48 w 184"/>
                <a:gd name="T37" fmla="*/ 116 h 190"/>
                <a:gd name="T38" fmla="*/ 56 w 184"/>
                <a:gd name="T39" fmla="*/ 108 h 190"/>
                <a:gd name="T40" fmla="*/ 68 w 184"/>
                <a:gd name="T41" fmla="*/ 104 h 190"/>
                <a:gd name="T42" fmla="*/ 80 w 184"/>
                <a:gd name="T43" fmla="*/ 108 h 190"/>
                <a:gd name="T44" fmla="*/ 88 w 184"/>
                <a:gd name="T45" fmla="*/ 116 h 190"/>
                <a:gd name="T46" fmla="*/ 88 w 184"/>
                <a:gd name="T47" fmla="*/ 176 h 190"/>
                <a:gd name="T48" fmla="*/ 92 w 184"/>
                <a:gd name="T49" fmla="*/ 186 h 190"/>
                <a:gd name="T50" fmla="*/ 102 w 184"/>
                <a:gd name="T51" fmla="*/ 190 h 190"/>
                <a:gd name="T52" fmla="*/ 108 w 184"/>
                <a:gd name="T53" fmla="*/ 188 h 190"/>
                <a:gd name="T54" fmla="*/ 116 w 184"/>
                <a:gd name="T55" fmla="*/ 182 h 190"/>
                <a:gd name="T56" fmla="*/ 116 w 184"/>
                <a:gd name="T57" fmla="*/ 176 h 190"/>
                <a:gd name="T58" fmla="*/ 112 w 184"/>
                <a:gd name="T59" fmla="*/ 172 h 190"/>
                <a:gd name="T60" fmla="*/ 110 w 184"/>
                <a:gd name="T61" fmla="*/ 174 h 190"/>
                <a:gd name="T62" fmla="*/ 108 w 184"/>
                <a:gd name="T63" fmla="*/ 176 h 190"/>
                <a:gd name="T64" fmla="*/ 106 w 184"/>
                <a:gd name="T65" fmla="*/ 180 h 190"/>
                <a:gd name="T66" fmla="*/ 102 w 184"/>
                <a:gd name="T67" fmla="*/ 182 h 190"/>
                <a:gd name="T68" fmla="*/ 98 w 184"/>
                <a:gd name="T69" fmla="*/ 178 h 190"/>
                <a:gd name="T70" fmla="*/ 96 w 184"/>
                <a:gd name="T71" fmla="*/ 116 h 190"/>
                <a:gd name="T72" fmla="*/ 100 w 184"/>
                <a:gd name="T73" fmla="*/ 112 h 190"/>
                <a:gd name="T74" fmla="*/ 110 w 184"/>
                <a:gd name="T75" fmla="*/ 104 h 190"/>
                <a:gd name="T76" fmla="*/ 124 w 184"/>
                <a:gd name="T77" fmla="*/ 104 h 190"/>
                <a:gd name="T78" fmla="*/ 134 w 184"/>
                <a:gd name="T79" fmla="*/ 112 h 190"/>
                <a:gd name="T80" fmla="*/ 136 w 184"/>
                <a:gd name="T81" fmla="*/ 116 h 190"/>
                <a:gd name="T82" fmla="*/ 142 w 184"/>
                <a:gd name="T83" fmla="*/ 120 h 190"/>
                <a:gd name="T84" fmla="*/ 144 w 184"/>
                <a:gd name="T85" fmla="*/ 116 h 190"/>
                <a:gd name="T86" fmla="*/ 146 w 184"/>
                <a:gd name="T87" fmla="*/ 110 h 190"/>
                <a:gd name="T88" fmla="*/ 154 w 184"/>
                <a:gd name="T89" fmla="*/ 104 h 190"/>
                <a:gd name="T90" fmla="*/ 166 w 184"/>
                <a:gd name="T91" fmla="*/ 104 h 190"/>
                <a:gd name="T92" fmla="*/ 176 w 184"/>
                <a:gd name="T93" fmla="*/ 110 h 190"/>
                <a:gd name="T94" fmla="*/ 176 w 184"/>
                <a:gd name="T95" fmla="*/ 116 h 190"/>
                <a:gd name="T96" fmla="*/ 180 w 184"/>
                <a:gd name="T97" fmla="*/ 120 h 190"/>
                <a:gd name="T98" fmla="*/ 184 w 184"/>
                <a:gd name="T99" fmla="*/ 116 h 190"/>
                <a:gd name="T100" fmla="*/ 184 w 184"/>
                <a:gd name="T101" fmla="*/ 98 h 190"/>
                <a:gd name="T102" fmla="*/ 172 w 184"/>
                <a:gd name="T103" fmla="*/ 62 h 190"/>
                <a:gd name="T104" fmla="*/ 148 w 184"/>
                <a:gd name="T105" fmla="*/ 36 h 190"/>
                <a:gd name="T106" fmla="*/ 116 w 184"/>
                <a:gd name="T107" fmla="*/ 20 h 190"/>
                <a:gd name="T108" fmla="*/ 96 w 184"/>
                <a:gd name="T109" fmla="*/ 1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4" h="190">
                  <a:moveTo>
                    <a:pt x="96" y="16"/>
                  </a:moveTo>
                  <a:lnTo>
                    <a:pt x="96" y="4"/>
                  </a:lnTo>
                  <a:lnTo>
                    <a:pt x="96" y="4"/>
                  </a:lnTo>
                  <a:lnTo>
                    <a:pt x="96" y="2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0" y="2"/>
                  </a:lnTo>
                  <a:lnTo>
                    <a:pt x="88" y="4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70" y="20"/>
                  </a:lnTo>
                  <a:lnTo>
                    <a:pt x="52" y="26"/>
                  </a:lnTo>
                  <a:lnTo>
                    <a:pt x="36" y="36"/>
                  </a:lnTo>
                  <a:lnTo>
                    <a:pt x="24" y="48"/>
                  </a:lnTo>
                  <a:lnTo>
                    <a:pt x="14" y="62"/>
                  </a:lnTo>
                  <a:lnTo>
                    <a:pt x="6" y="78"/>
                  </a:lnTo>
                  <a:lnTo>
                    <a:pt x="2" y="98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2" y="120"/>
                  </a:lnTo>
                  <a:lnTo>
                    <a:pt x="4" y="120"/>
                  </a:lnTo>
                  <a:lnTo>
                    <a:pt x="8" y="118"/>
                  </a:lnTo>
                  <a:lnTo>
                    <a:pt x="8" y="116"/>
                  </a:lnTo>
                  <a:lnTo>
                    <a:pt x="8" y="116"/>
                  </a:lnTo>
                  <a:lnTo>
                    <a:pt x="10" y="110"/>
                  </a:lnTo>
                  <a:lnTo>
                    <a:pt x="14" y="106"/>
                  </a:lnTo>
                  <a:lnTo>
                    <a:pt x="18" y="104"/>
                  </a:lnTo>
                  <a:lnTo>
                    <a:pt x="24" y="104"/>
                  </a:lnTo>
                  <a:lnTo>
                    <a:pt x="30" y="104"/>
                  </a:lnTo>
                  <a:lnTo>
                    <a:pt x="36" y="106"/>
                  </a:lnTo>
                  <a:lnTo>
                    <a:pt x="40" y="110"/>
                  </a:lnTo>
                  <a:lnTo>
                    <a:pt x="40" y="116"/>
                  </a:lnTo>
                  <a:lnTo>
                    <a:pt x="40" y="116"/>
                  </a:lnTo>
                  <a:lnTo>
                    <a:pt x="42" y="118"/>
                  </a:lnTo>
                  <a:lnTo>
                    <a:pt x="44" y="120"/>
                  </a:lnTo>
                  <a:lnTo>
                    <a:pt x="46" y="120"/>
                  </a:lnTo>
                  <a:lnTo>
                    <a:pt x="48" y="116"/>
                  </a:lnTo>
                  <a:lnTo>
                    <a:pt x="48" y="116"/>
                  </a:lnTo>
                  <a:lnTo>
                    <a:pt x="52" y="112"/>
                  </a:lnTo>
                  <a:lnTo>
                    <a:pt x="56" y="108"/>
                  </a:lnTo>
                  <a:lnTo>
                    <a:pt x="62" y="104"/>
                  </a:lnTo>
                  <a:lnTo>
                    <a:pt x="68" y="104"/>
                  </a:lnTo>
                  <a:lnTo>
                    <a:pt x="74" y="104"/>
                  </a:lnTo>
                  <a:lnTo>
                    <a:pt x="80" y="108"/>
                  </a:lnTo>
                  <a:lnTo>
                    <a:pt x="86" y="112"/>
                  </a:lnTo>
                  <a:lnTo>
                    <a:pt x="88" y="116"/>
                  </a:lnTo>
                  <a:lnTo>
                    <a:pt x="88" y="176"/>
                  </a:lnTo>
                  <a:lnTo>
                    <a:pt x="88" y="176"/>
                  </a:lnTo>
                  <a:lnTo>
                    <a:pt x="90" y="182"/>
                  </a:lnTo>
                  <a:lnTo>
                    <a:pt x="92" y="186"/>
                  </a:lnTo>
                  <a:lnTo>
                    <a:pt x="98" y="188"/>
                  </a:lnTo>
                  <a:lnTo>
                    <a:pt x="102" y="190"/>
                  </a:lnTo>
                  <a:lnTo>
                    <a:pt x="102" y="190"/>
                  </a:lnTo>
                  <a:lnTo>
                    <a:pt x="108" y="188"/>
                  </a:lnTo>
                  <a:lnTo>
                    <a:pt x="112" y="186"/>
                  </a:lnTo>
                  <a:lnTo>
                    <a:pt x="116" y="182"/>
                  </a:lnTo>
                  <a:lnTo>
                    <a:pt x="116" y="176"/>
                  </a:lnTo>
                  <a:lnTo>
                    <a:pt x="116" y="176"/>
                  </a:lnTo>
                  <a:lnTo>
                    <a:pt x="116" y="174"/>
                  </a:lnTo>
                  <a:lnTo>
                    <a:pt x="112" y="172"/>
                  </a:lnTo>
                  <a:lnTo>
                    <a:pt x="112" y="172"/>
                  </a:lnTo>
                  <a:lnTo>
                    <a:pt x="110" y="174"/>
                  </a:lnTo>
                  <a:lnTo>
                    <a:pt x="108" y="176"/>
                  </a:lnTo>
                  <a:lnTo>
                    <a:pt x="108" y="176"/>
                  </a:lnTo>
                  <a:lnTo>
                    <a:pt x="108" y="178"/>
                  </a:lnTo>
                  <a:lnTo>
                    <a:pt x="106" y="180"/>
                  </a:lnTo>
                  <a:lnTo>
                    <a:pt x="102" y="182"/>
                  </a:lnTo>
                  <a:lnTo>
                    <a:pt x="102" y="182"/>
                  </a:lnTo>
                  <a:lnTo>
                    <a:pt x="100" y="180"/>
                  </a:lnTo>
                  <a:lnTo>
                    <a:pt x="98" y="178"/>
                  </a:lnTo>
                  <a:lnTo>
                    <a:pt x="96" y="176"/>
                  </a:lnTo>
                  <a:lnTo>
                    <a:pt x="96" y="116"/>
                  </a:lnTo>
                  <a:lnTo>
                    <a:pt x="96" y="116"/>
                  </a:lnTo>
                  <a:lnTo>
                    <a:pt x="100" y="112"/>
                  </a:lnTo>
                  <a:lnTo>
                    <a:pt x="104" y="108"/>
                  </a:lnTo>
                  <a:lnTo>
                    <a:pt x="110" y="104"/>
                  </a:lnTo>
                  <a:lnTo>
                    <a:pt x="116" y="104"/>
                  </a:lnTo>
                  <a:lnTo>
                    <a:pt x="124" y="104"/>
                  </a:lnTo>
                  <a:lnTo>
                    <a:pt x="130" y="108"/>
                  </a:lnTo>
                  <a:lnTo>
                    <a:pt x="134" y="112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38" y="120"/>
                  </a:lnTo>
                  <a:lnTo>
                    <a:pt x="142" y="120"/>
                  </a:lnTo>
                  <a:lnTo>
                    <a:pt x="144" y="118"/>
                  </a:lnTo>
                  <a:lnTo>
                    <a:pt x="144" y="116"/>
                  </a:lnTo>
                  <a:lnTo>
                    <a:pt x="144" y="116"/>
                  </a:lnTo>
                  <a:lnTo>
                    <a:pt x="146" y="110"/>
                  </a:lnTo>
                  <a:lnTo>
                    <a:pt x="150" y="106"/>
                  </a:lnTo>
                  <a:lnTo>
                    <a:pt x="154" y="104"/>
                  </a:lnTo>
                  <a:lnTo>
                    <a:pt x="160" y="104"/>
                  </a:lnTo>
                  <a:lnTo>
                    <a:pt x="166" y="104"/>
                  </a:lnTo>
                  <a:lnTo>
                    <a:pt x="172" y="106"/>
                  </a:lnTo>
                  <a:lnTo>
                    <a:pt x="176" y="110"/>
                  </a:lnTo>
                  <a:lnTo>
                    <a:pt x="176" y="116"/>
                  </a:lnTo>
                  <a:lnTo>
                    <a:pt x="176" y="116"/>
                  </a:lnTo>
                  <a:lnTo>
                    <a:pt x="178" y="118"/>
                  </a:lnTo>
                  <a:lnTo>
                    <a:pt x="180" y="120"/>
                  </a:lnTo>
                  <a:lnTo>
                    <a:pt x="184" y="120"/>
                  </a:lnTo>
                  <a:lnTo>
                    <a:pt x="184" y="116"/>
                  </a:lnTo>
                  <a:lnTo>
                    <a:pt x="184" y="116"/>
                  </a:lnTo>
                  <a:lnTo>
                    <a:pt x="184" y="98"/>
                  </a:lnTo>
                  <a:lnTo>
                    <a:pt x="180" y="78"/>
                  </a:lnTo>
                  <a:lnTo>
                    <a:pt x="172" y="62"/>
                  </a:lnTo>
                  <a:lnTo>
                    <a:pt x="162" y="48"/>
                  </a:lnTo>
                  <a:lnTo>
                    <a:pt x="148" y="36"/>
                  </a:lnTo>
                  <a:lnTo>
                    <a:pt x="134" y="26"/>
                  </a:lnTo>
                  <a:lnTo>
                    <a:pt x="116" y="20"/>
                  </a:lnTo>
                  <a:lnTo>
                    <a:pt x="96" y="16"/>
                  </a:lnTo>
                  <a:lnTo>
                    <a:pt x="96" y="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>
                <a:solidFill>
                  <a:srgbClr val="0070C0"/>
                </a:solidFill>
              </a:endParaRPr>
            </a:p>
          </p:txBody>
        </p:sp>
        <p:grpSp>
          <p:nvGrpSpPr>
            <p:cNvPr id="13" name="xxIcon">
              <a:extLst>
                <a:ext uri="{FF2B5EF4-FFF2-40B4-BE49-F238E27FC236}">
                  <a16:creationId xmlns:a16="http://schemas.microsoft.com/office/drawing/2014/main" id="{856C7FBC-83DE-4A36-97E2-E0A95D8D515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438002" y="4706821"/>
              <a:ext cx="658587" cy="679146"/>
              <a:chOff x="8201025" y="2417763"/>
              <a:chExt cx="304800" cy="304800"/>
            </a:xfrm>
            <a:solidFill>
              <a:schemeClr val="accent1"/>
            </a:solidFill>
          </p:grpSpPr>
          <p:sp>
            <p:nvSpPr>
              <p:cNvPr id="18" name="Freeform 25">
                <a:extLst>
                  <a:ext uri="{FF2B5EF4-FFF2-40B4-BE49-F238E27FC236}">
                    <a16:creationId xmlns:a16="http://schemas.microsoft.com/office/drawing/2014/main" id="{9F21F47A-2B1C-4B50-9BCA-0ADE3EA04A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8350" y="2605088"/>
                <a:ext cx="92075" cy="92075"/>
              </a:xfrm>
              <a:custGeom>
                <a:avLst/>
                <a:gdLst>
                  <a:gd name="T0" fmla="*/ 50 w 58"/>
                  <a:gd name="T1" fmla="*/ 0 h 58"/>
                  <a:gd name="T2" fmla="*/ 0 w 58"/>
                  <a:gd name="T3" fmla="*/ 50 h 58"/>
                  <a:gd name="T4" fmla="*/ 0 w 58"/>
                  <a:gd name="T5" fmla="*/ 50 h 58"/>
                  <a:gd name="T6" fmla="*/ 10 w 58"/>
                  <a:gd name="T7" fmla="*/ 56 h 58"/>
                  <a:gd name="T8" fmla="*/ 22 w 58"/>
                  <a:gd name="T9" fmla="*/ 58 h 58"/>
                  <a:gd name="T10" fmla="*/ 22 w 58"/>
                  <a:gd name="T11" fmla="*/ 58 h 58"/>
                  <a:gd name="T12" fmla="*/ 30 w 58"/>
                  <a:gd name="T13" fmla="*/ 58 h 58"/>
                  <a:gd name="T14" fmla="*/ 36 w 58"/>
                  <a:gd name="T15" fmla="*/ 56 h 58"/>
                  <a:gd name="T16" fmla="*/ 42 w 58"/>
                  <a:gd name="T17" fmla="*/ 52 h 58"/>
                  <a:gd name="T18" fmla="*/ 48 w 58"/>
                  <a:gd name="T19" fmla="*/ 48 h 58"/>
                  <a:gd name="T20" fmla="*/ 52 w 58"/>
                  <a:gd name="T21" fmla="*/ 42 h 58"/>
                  <a:gd name="T22" fmla="*/ 56 w 58"/>
                  <a:gd name="T23" fmla="*/ 36 h 58"/>
                  <a:gd name="T24" fmla="*/ 58 w 58"/>
                  <a:gd name="T25" fmla="*/ 30 h 58"/>
                  <a:gd name="T26" fmla="*/ 58 w 58"/>
                  <a:gd name="T27" fmla="*/ 22 h 58"/>
                  <a:gd name="T28" fmla="*/ 58 w 58"/>
                  <a:gd name="T29" fmla="*/ 22 h 58"/>
                  <a:gd name="T30" fmla="*/ 56 w 58"/>
                  <a:gd name="T31" fmla="*/ 10 h 58"/>
                  <a:gd name="T32" fmla="*/ 50 w 58"/>
                  <a:gd name="T33" fmla="*/ 0 h 58"/>
                  <a:gd name="T34" fmla="*/ 50 w 58"/>
                  <a:gd name="T3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8" h="58">
                    <a:moveTo>
                      <a:pt x="50" y="0"/>
                    </a:moveTo>
                    <a:lnTo>
                      <a:pt x="0" y="50"/>
                    </a:lnTo>
                    <a:lnTo>
                      <a:pt x="0" y="50"/>
                    </a:lnTo>
                    <a:lnTo>
                      <a:pt x="10" y="56"/>
                    </a:lnTo>
                    <a:lnTo>
                      <a:pt x="22" y="58"/>
                    </a:lnTo>
                    <a:lnTo>
                      <a:pt x="22" y="58"/>
                    </a:lnTo>
                    <a:lnTo>
                      <a:pt x="30" y="58"/>
                    </a:lnTo>
                    <a:lnTo>
                      <a:pt x="36" y="56"/>
                    </a:lnTo>
                    <a:lnTo>
                      <a:pt x="42" y="52"/>
                    </a:lnTo>
                    <a:lnTo>
                      <a:pt x="48" y="48"/>
                    </a:lnTo>
                    <a:lnTo>
                      <a:pt x="52" y="42"/>
                    </a:lnTo>
                    <a:lnTo>
                      <a:pt x="56" y="36"/>
                    </a:lnTo>
                    <a:lnTo>
                      <a:pt x="58" y="30"/>
                    </a:lnTo>
                    <a:lnTo>
                      <a:pt x="58" y="22"/>
                    </a:lnTo>
                    <a:lnTo>
                      <a:pt x="58" y="22"/>
                    </a:lnTo>
                    <a:lnTo>
                      <a:pt x="56" y="10"/>
                    </a:lnTo>
                    <a:lnTo>
                      <a:pt x="50" y="0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>
                  <a:solidFill>
                    <a:srgbClr val="0070C0"/>
                  </a:solidFill>
                </a:endParaRPr>
              </a:p>
            </p:txBody>
          </p:sp>
          <p:sp>
            <p:nvSpPr>
              <p:cNvPr id="19" name="Freeform 26">
                <a:extLst>
                  <a:ext uri="{FF2B5EF4-FFF2-40B4-BE49-F238E27FC236}">
                    <a16:creationId xmlns:a16="http://schemas.microsoft.com/office/drawing/2014/main" id="{15DABD5D-E8D2-486B-B6AF-7B971B0C1C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66125" y="2582863"/>
                <a:ext cx="92075" cy="92075"/>
              </a:xfrm>
              <a:custGeom>
                <a:avLst/>
                <a:gdLst>
                  <a:gd name="T0" fmla="*/ 58 w 58"/>
                  <a:gd name="T1" fmla="*/ 8 h 58"/>
                  <a:gd name="T2" fmla="*/ 58 w 58"/>
                  <a:gd name="T3" fmla="*/ 8 h 58"/>
                  <a:gd name="T4" fmla="*/ 48 w 58"/>
                  <a:gd name="T5" fmla="*/ 2 h 58"/>
                  <a:gd name="T6" fmla="*/ 36 w 58"/>
                  <a:gd name="T7" fmla="*/ 0 h 58"/>
                  <a:gd name="T8" fmla="*/ 36 w 58"/>
                  <a:gd name="T9" fmla="*/ 0 h 58"/>
                  <a:gd name="T10" fmla="*/ 28 w 58"/>
                  <a:gd name="T11" fmla="*/ 0 h 58"/>
                  <a:gd name="T12" fmla="*/ 22 w 58"/>
                  <a:gd name="T13" fmla="*/ 2 h 58"/>
                  <a:gd name="T14" fmla="*/ 16 w 58"/>
                  <a:gd name="T15" fmla="*/ 6 h 58"/>
                  <a:gd name="T16" fmla="*/ 10 w 58"/>
                  <a:gd name="T17" fmla="*/ 10 h 58"/>
                  <a:gd name="T18" fmla="*/ 6 w 58"/>
                  <a:gd name="T19" fmla="*/ 16 h 58"/>
                  <a:gd name="T20" fmla="*/ 2 w 58"/>
                  <a:gd name="T21" fmla="*/ 22 h 58"/>
                  <a:gd name="T22" fmla="*/ 0 w 58"/>
                  <a:gd name="T23" fmla="*/ 28 h 58"/>
                  <a:gd name="T24" fmla="*/ 0 w 58"/>
                  <a:gd name="T25" fmla="*/ 36 h 58"/>
                  <a:gd name="T26" fmla="*/ 0 w 58"/>
                  <a:gd name="T27" fmla="*/ 36 h 58"/>
                  <a:gd name="T28" fmla="*/ 2 w 58"/>
                  <a:gd name="T29" fmla="*/ 48 h 58"/>
                  <a:gd name="T30" fmla="*/ 8 w 58"/>
                  <a:gd name="T31" fmla="*/ 58 h 58"/>
                  <a:gd name="T32" fmla="*/ 58 w 58"/>
                  <a:gd name="T33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58">
                    <a:moveTo>
                      <a:pt x="58" y="8"/>
                    </a:moveTo>
                    <a:lnTo>
                      <a:pt x="58" y="8"/>
                    </a:lnTo>
                    <a:lnTo>
                      <a:pt x="48" y="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2" y="2"/>
                    </a:lnTo>
                    <a:lnTo>
                      <a:pt x="16" y="6"/>
                    </a:lnTo>
                    <a:lnTo>
                      <a:pt x="10" y="10"/>
                    </a:lnTo>
                    <a:lnTo>
                      <a:pt x="6" y="16"/>
                    </a:lnTo>
                    <a:lnTo>
                      <a:pt x="2" y="22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2" y="48"/>
                    </a:lnTo>
                    <a:lnTo>
                      <a:pt x="8" y="58"/>
                    </a:lnTo>
                    <a:lnTo>
                      <a:pt x="58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>
                  <a:solidFill>
                    <a:srgbClr val="0070C0"/>
                  </a:solidFill>
                </a:endParaRPr>
              </a:p>
            </p:txBody>
          </p:sp>
          <p:sp>
            <p:nvSpPr>
              <p:cNvPr id="20" name="Freeform 27">
                <a:extLst>
                  <a:ext uri="{FF2B5EF4-FFF2-40B4-BE49-F238E27FC236}">
                    <a16:creationId xmlns:a16="http://schemas.microsoft.com/office/drawing/2014/main" id="{FEBDF4C2-6130-4B9D-9031-354EA0BF856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40725" y="2557463"/>
                <a:ext cx="165100" cy="165100"/>
              </a:xfrm>
              <a:custGeom>
                <a:avLst/>
                <a:gdLst>
                  <a:gd name="T0" fmla="*/ 52 w 104"/>
                  <a:gd name="T1" fmla="*/ 0 h 104"/>
                  <a:gd name="T2" fmla="*/ 32 w 104"/>
                  <a:gd name="T3" fmla="*/ 4 h 104"/>
                  <a:gd name="T4" fmla="*/ 16 w 104"/>
                  <a:gd name="T5" fmla="*/ 16 h 104"/>
                  <a:gd name="T6" fmla="*/ 4 w 104"/>
                  <a:gd name="T7" fmla="*/ 32 h 104"/>
                  <a:gd name="T8" fmla="*/ 0 w 104"/>
                  <a:gd name="T9" fmla="*/ 52 h 104"/>
                  <a:gd name="T10" fmla="*/ 2 w 104"/>
                  <a:gd name="T11" fmla="*/ 62 h 104"/>
                  <a:gd name="T12" fmla="*/ 8 w 104"/>
                  <a:gd name="T13" fmla="*/ 82 h 104"/>
                  <a:gd name="T14" fmla="*/ 22 w 104"/>
                  <a:gd name="T15" fmla="*/ 96 h 104"/>
                  <a:gd name="T16" fmla="*/ 42 w 104"/>
                  <a:gd name="T17" fmla="*/ 102 h 104"/>
                  <a:gd name="T18" fmla="*/ 52 w 104"/>
                  <a:gd name="T19" fmla="*/ 104 h 104"/>
                  <a:gd name="T20" fmla="*/ 72 w 104"/>
                  <a:gd name="T21" fmla="*/ 100 h 104"/>
                  <a:gd name="T22" fmla="*/ 88 w 104"/>
                  <a:gd name="T23" fmla="*/ 88 h 104"/>
                  <a:gd name="T24" fmla="*/ 100 w 104"/>
                  <a:gd name="T25" fmla="*/ 72 h 104"/>
                  <a:gd name="T26" fmla="*/ 104 w 104"/>
                  <a:gd name="T27" fmla="*/ 52 h 104"/>
                  <a:gd name="T28" fmla="*/ 102 w 104"/>
                  <a:gd name="T29" fmla="*/ 42 h 104"/>
                  <a:gd name="T30" fmla="*/ 96 w 104"/>
                  <a:gd name="T31" fmla="*/ 22 h 104"/>
                  <a:gd name="T32" fmla="*/ 82 w 104"/>
                  <a:gd name="T33" fmla="*/ 8 h 104"/>
                  <a:gd name="T34" fmla="*/ 62 w 104"/>
                  <a:gd name="T35" fmla="*/ 2 h 104"/>
                  <a:gd name="T36" fmla="*/ 52 w 104"/>
                  <a:gd name="T37" fmla="*/ 0 h 104"/>
                  <a:gd name="T38" fmla="*/ 52 w 104"/>
                  <a:gd name="T39" fmla="*/ 96 h 104"/>
                  <a:gd name="T40" fmla="*/ 34 w 104"/>
                  <a:gd name="T41" fmla="*/ 92 h 104"/>
                  <a:gd name="T42" fmla="*/ 20 w 104"/>
                  <a:gd name="T43" fmla="*/ 84 h 104"/>
                  <a:gd name="T44" fmla="*/ 12 w 104"/>
                  <a:gd name="T45" fmla="*/ 70 h 104"/>
                  <a:gd name="T46" fmla="*/ 8 w 104"/>
                  <a:gd name="T47" fmla="*/ 52 h 104"/>
                  <a:gd name="T48" fmla="*/ 8 w 104"/>
                  <a:gd name="T49" fmla="*/ 44 h 104"/>
                  <a:gd name="T50" fmla="*/ 16 w 104"/>
                  <a:gd name="T51" fmla="*/ 28 h 104"/>
                  <a:gd name="T52" fmla="*/ 28 w 104"/>
                  <a:gd name="T53" fmla="*/ 16 h 104"/>
                  <a:gd name="T54" fmla="*/ 44 w 104"/>
                  <a:gd name="T55" fmla="*/ 8 h 104"/>
                  <a:gd name="T56" fmla="*/ 52 w 104"/>
                  <a:gd name="T57" fmla="*/ 8 h 104"/>
                  <a:gd name="T58" fmla="*/ 70 w 104"/>
                  <a:gd name="T59" fmla="*/ 12 h 104"/>
                  <a:gd name="T60" fmla="*/ 84 w 104"/>
                  <a:gd name="T61" fmla="*/ 20 h 104"/>
                  <a:gd name="T62" fmla="*/ 92 w 104"/>
                  <a:gd name="T63" fmla="*/ 34 h 104"/>
                  <a:gd name="T64" fmla="*/ 96 w 104"/>
                  <a:gd name="T65" fmla="*/ 52 h 104"/>
                  <a:gd name="T66" fmla="*/ 96 w 104"/>
                  <a:gd name="T67" fmla="*/ 60 h 104"/>
                  <a:gd name="T68" fmla="*/ 88 w 104"/>
                  <a:gd name="T69" fmla="*/ 76 h 104"/>
                  <a:gd name="T70" fmla="*/ 76 w 104"/>
                  <a:gd name="T71" fmla="*/ 88 h 104"/>
                  <a:gd name="T72" fmla="*/ 60 w 104"/>
                  <a:gd name="T73" fmla="*/ 96 h 104"/>
                  <a:gd name="T74" fmla="*/ 52 w 104"/>
                  <a:gd name="T75" fmla="*/ 96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4" h="104">
                    <a:moveTo>
                      <a:pt x="52" y="0"/>
                    </a:moveTo>
                    <a:lnTo>
                      <a:pt x="52" y="0"/>
                    </a:lnTo>
                    <a:lnTo>
                      <a:pt x="42" y="2"/>
                    </a:lnTo>
                    <a:lnTo>
                      <a:pt x="32" y="4"/>
                    </a:lnTo>
                    <a:lnTo>
                      <a:pt x="22" y="8"/>
                    </a:lnTo>
                    <a:lnTo>
                      <a:pt x="16" y="16"/>
                    </a:lnTo>
                    <a:lnTo>
                      <a:pt x="8" y="22"/>
                    </a:lnTo>
                    <a:lnTo>
                      <a:pt x="4" y="32"/>
                    </a:lnTo>
                    <a:lnTo>
                      <a:pt x="2" y="42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2" y="62"/>
                    </a:lnTo>
                    <a:lnTo>
                      <a:pt x="4" y="72"/>
                    </a:lnTo>
                    <a:lnTo>
                      <a:pt x="8" y="82"/>
                    </a:lnTo>
                    <a:lnTo>
                      <a:pt x="16" y="88"/>
                    </a:lnTo>
                    <a:lnTo>
                      <a:pt x="22" y="96"/>
                    </a:lnTo>
                    <a:lnTo>
                      <a:pt x="32" y="100"/>
                    </a:lnTo>
                    <a:lnTo>
                      <a:pt x="42" y="102"/>
                    </a:lnTo>
                    <a:lnTo>
                      <a:pt x="52" y="104"/>
                    </a:lnTo>
                    <a:lnTo>
                      <a:pt x="52" y="104"/>
                    </a:lnTo>
                    <a:lnTo>
                      <a:pt x="62" y="102"/>
                    </a:lnTo>
                    <a:lnTo>
                      <a:pt x="72" y="100"/>
                    </a:lnTo>
                    <a:lnTo>
                      <a:pt x="82" y="96"/>
                    </a:lnTo>
                    <a:lnTo>
                      <a:pt x="88" y="88"/>
                    </a:lnTo>
                    <a:lnTo>
                      <a:pt x="96" y="82"/>
                    </a:lnTo>
                    <a:lnTo>
                      <a:pt x="100" y="72"/>
                    </a:lnTo>
                    <a:lnTo>
                      <a:pt x="102" y="62"/>
                    </a:lnTo>
                    <a:lnTo>
                      <a:pt x="104" y="52"/>
                    </a:lnTo>
                    <a:lnTo>
                      <a:pt x="104" y="52"/>
                    </a:lnTo>
                    <a:lnTo>
                      <a:pt x="102" y="42"/>
                    </a:lnTo>
                    <a:lnTo>
                      <a:pt x="100" y="32"/>
                    </a:lnTo>
                    <a:lnTo>
                      <a:pt x="96" y="22"/>
                    </a:lnTo>
                    <a:lnTo>
                      <a:pt x="88" y="16"/>
                    </a:lnTo>
                    <a:lnTo>
                      <a:pt x="82" y="8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2" y="0"/>
                    </a:lnTo>
                    <a:lnTo>
                      <a:pt x="52" y="0"/>
                    </a:lnTo>
                    <a:close/>
                    <a:moveTo>
                      <a:pt x="52" y="96"/>
                    </a:moveTo>
                    <a:lnTo>
                      <a:pt x="52" y="96"/>
                    </a:lnTo>
                    <a:lnTo>
                      <a:pt x="44" y="96"/>
                    </a:lnTo>
                    <a:lnTo>
                      <a:pt x="34" y="92"/>
                    </a:lnTo>
                    <a:lnTo>
                      <a:pt x="28" y="88"/>
                    </a:lnTo>
                    <a:lnTo>
                      <a:pt x="20" y="84"/>
                    </a:lnTo>
                    <a:lnTo>
                      <a:pt x="16" y="76"/>
                    </a:lnTo>
                    <a:lnTo>
                      <a:pt x="12" y="70"/>
                    </a:lnTo>
                    <a:lnTo>
                      <a:pt x="8" y="60"/>
                    </a:lnTo>
                    <a:lnTo>
                      <a:pt x="8" y="52"/>
                    </a:lnTo>
                    <a:lnTo>
                      <a:pt x="8" y="52"/>
                    </a:lnTo>
                    <a:lnTo>
                      <a:pt x="8" y="44"/>
                    </a:lnTo>
                    <a:lnTo>
                      <a:pt x="12" y="34"/>
                    </a:lnTo>
                    <a:lnTo>
                      <a:pt x="16" y="28"/>
                    </a:lnTo>
                    <a:lnTo>
                      <a:pt x="20" y="20"/>
                    </a:lnTo>
                    <a:lnTo>
                      <a:pt x="28" y="16"/>
                    </a:lnTo>
                    <a:lnTo>
                      <a:pt x="34" y="12"/>
                    </a:lnTo>
                    <a:lnTo>
                      <a:pt x="44" y="8"/>
                    </a:lnTo>
                    <a:lnTo>
                      <a:pt x="52" y="8"/>
                    </a:lnTo>
                    <a:lnTo>
                      <a:pt x="52" y="8"/>
                    </a:lnTo>
                    <a:lnTo>
                      <a:pt x="60" y="8"/>
                    </a:lnTo>
                    <a:lnTo>
                      <a:pt x="70" y="12"/>
                    </a:lnTo>
                    <a:lnTo>
                      <a:pt x="76" y="16"/>
                    </a:lnTo>
                    <a:lnTo>
                      <a:pt x="84" y="20"/>
                    </a:lnTo>
                    <a:lnTo>
                      <a:pt x="88" y="28"/>
                    </a:lnTo>
                    <a:lnTo>
                      <a:pt x="92" y="34"/>
                    </a:lnTo>
                    <a:lnTo>
                      <a:pt x="96" y="44"/>
                    </a:lnTo>
                    <a:lnTo>
                      <a:pt x="96" y="52"/>
                    </a:lnTo>
                    <a:lnTo>
                      <a:pt x="96" y="52"/>
                    </a:lnTo>
                    <a:lnTo>
                      <a:pt x="96" y="60"/>
                    </a:lnTo>
                    <a:lnTo>
                      <a:pt x="92" y="70"/>
                    </a:lnTo>
                    <a:lnTo>
                      <a:pt x="88" y="76"/>
                    </a:lnTo>
                    <a:lnTo>
                      <a:pt x="84" y="84"/>
                    </a:lnTo>
                    <a:lnTo>
                      <a:pt x="76" y="88"/>
                    </a:lnTo>
                    <a:lnTo>
                      <a:pt x="70" y="92"/>
                    </a:lnTo>
                    <a:lnTo>
                      <a:pt x="60" y="96"/>
                    </a:lnTo>
                    <a:lnTo>
                      <a:pt x="52" y="96"/>
                    </a:lnTo>
                    <a:lnTo>
                      <a:pt x="52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>
                  <a:solidFill>
                    <a:srgbClr val="0070C0"/>
                  </a:solidFill>
                </a:endParaRPr>
              </a:p>
            </p:txBody>
          </p:sp>
          <p:sp>
            <p:nvSpPr>
              <p:cNvPr id="21" name="Freeform 28">
                <a:extLst>
                  <a:ext uri="{FF2B5EF4-FFF2-40B4-BE49-F238E27FC236}">
                    <a16:creationId xmlns:a16="http://schemas.microsoft.com/office/drawing/2014/main" id="{D7646136-6AEE-41C4-9038-1A834EAB0AF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01025" y="2417763"/>
                <a:ext cx="266700" cy="50800"/>
              </a:xfrm>
              <a:custGeom>
                <a:avLst/>
                <a:gdLst>
                  <a:gd name="T0" fmla="*/ 168 w 168"/>
                  <a:gd name="T1" fmla="*/ 20 h 32"/>
                  <a:gd name="T2" fmla="*/ 168 w 168"/>
                  <a:gd name="T3" fmla="*/ 20 h 32"/>
                  <a:gd name="T4" fmla="*/ 166 w 168"/>
                  <a:gd name="T5" fmla="*/ 12 h 32"/>
                  <a:gd name="T6" fmla="*/ 162 w 168"/>
                  <a:gd name="T7" fmla="*/ 6 h 32"/>
                  <a:gd name="T8" fmla="*/ 156 w 168"/>
                  <a:gd name="T9" fmla="*/ 2 h 32"/>
                  <a:gd name="T10" fmla="*/ 148 w 168"/>
                  <a:gd name="T11" fmla="*/ 0 h 32"/>
                  <a:gd name="T12" fmla="*/ 20 w 168"/>
                  <a:gd name="T13" fmla="*/ 0 h 32"/>
                  <a:gd name="T14" fmla="*/ 20 w 168"/>
                  <a:gd name="T15" fmla="*/ 0 h 32"/>
                  <a:gd name="T16" fmla="*/ 12 w 168"/>
                  <a:gd name="T17" fmla="*/ 2 h 32"/>
                  <a:gd name="T18" fmla="*/ 6 w 168"/>
                  <a:gd name="T19" fmla="*/ 6 h 32"/>
                  <a:gd name="T20" fmla="*/ 2 w 168"/>
                  <a:gd name="T21" fmla="*/ 12 h 32"/>
                  <a:gd name="T22" fmla="*/ 0 w 168"/>
                  <a:gd name="T23" fmla="*/ 20 h 32"/>
                  <a:gd name="T24" fmla="*/ 0 w 168"/>
                  <a:gd name="T25" fmla="*/ 32 h 32"/>
                  <a:gd name="T26" fmla="*/ 168 w 168"/>
                  <a:gd name="T27" fmla="*/ 32 h 32"/>
                  <a:gd name="T28" fmla="*/ 168 w 168"/>
                  <a:gd name="T29" fmla="*/ 20 h 32"/>
                  <a:gd name="T30" fmla="*/ 28 w 168"/>
                  <a:gd name="T31" fmla="*/ 24 h 32"/>
                  <a:gd name="T32" fmla="*/ 28 w 168"/>
                  <a:gd name="T33" fmla="*/ 24 h 32"/>
                  <a:gd name="T34" fmla="*/ 26 w 168"/>
                  <a:gd name="T35" fmla="*/ 22 h 32"/>
                  <a:gd name="T36" fmla="*/ 24 w 168"/>
                  <a:gd name="T37" fmla="*/ 20 h 32"/>
                  <a:gd name="T38" fmla="*/ 24 w 168"/>
                  <a:gd name="T39" fmla="*/ 20 h 32"/>
                  <a:gd name="T40" fmla="*/ 26 w 168"/>
                  <a:gd name="T41" fmla="*/ 18 h 32"/>
                  <a:gd name="T42" fmla="*/ 28 w 168"/>
                  <a:gd name="T43" fmla="*/ 16 h 32"/>
                  <a:gd name="T44" fmla="*/ 28 w 168"/>
                  <a:gd name="T45" fmla="*/ 16 h 32"/>
                  <a:gd name="T46" fmla="*/ 30 w 168"/>
                  <a:gd name="T47" fmla="*/ 18 h 32"/>
                  <a:gd name="T48" fmla="*/ 32 w 168"/>
                  <a:gd name="T49" fmla="*/ 20 h 32"/>
                  <a:gd name="T50" fmla="*/ 32 w 168"/>
                  <a:gd name="T51" fmla="*/ 20 h 32"/>
                  <a:gd name="T52" fmla="*/ 30 w 168"/>
                  <a:gd name="T53" fmla="*/ 22 h 32"/>
                  <a:gd name="T54" fmla="*/ 28 w 168"/>
                  <a:gd name="T55" fmla="*/ 24 h 32"/>
                  <a:gd name="T56" fmla="*/ 28 w 168"/>
                  <a:gd name="T57" fmla="*/ 24 h 32"/>
                  <a:gd name="T58" fmla="*/ 44 w 168"/>
                  <a:gd name="T59" fmla="*/ 24 h 32"/>
                  <a:gd name="T60" fmla="*/ 44 w 168"/>
                  <a:gd name="T61" fmla="*/ 24 h 32"/>
                  <a:gd name="T62" fmla="*/ 42 w 168"/>
                  <a:gd name="T63" fmla="*/ 22 h 32"/>
                  <a:gd name="T64" fmla="*/ 40 w 168"/>
                  <a:gd name="T65" fmla="*/ 20 h 32"/>
                  <a:gd name="T66" fmla="*/ 40 w 168"/>
                  <a:gd name="T67" fmla="*/ 20 h 32"/>
                  <a:gd name="T68" fmla="*/ 42 w 168"/>
                  <a:gd name="T69" fmla="*/ 18 h 32"/>
                  <a:gd name="T70" fmla="*/ 44 w 168"/>
                  <a:gd name="T71" fmla="*/ 16 h 32"/>
                  <a:gd name="T72" fmla="*/ 44 w 168"/>
                  <a:gd name="T73" fmla="*/ 16 h 32"/>
                  <a:gd name="T74" fmla="*/ 46 w 168"/>
                  <a:gd name="T75" fmla="*/ 18 h 32"/>
                  <a:gd name="T76" fmla="*/ 48 w 168"/>
                  <a:gd name="T77" fmla="*/ 20 h 32"/>
                  <a:gd name="T78" fmla="*/ 48 w 168"/>
                  <a:gd name="T79" fmla="*/ 20 h 32"/>
                  <a:gd name="T80" fmla="*/ 46 w 168"/>
                  <a:gd name="T81" fmla="*/ 22 h 32"/>
                  <a:gd name="T82" fmla="*/ 44 w 168"/>
                  <a:gd name="T83" fmla="*/ 24 h 32"/>
                  <a:gd name="T84" fmla="*/ 44 w 168"/>
                  <a:gd name="T85" fmla="*/ 24 h 32"/>
                  <a:gd name="T86" fmla="*/ 60 w 168"/>
                  <a:gd name="T87" fmla="*/ 24 h 32"/>
                  <a:gd name="T88" fmla="*/ 60 w 168"/>
                  <a:gd name="T89" fmla="*/ 24 h 32"/>
                  <a:gd name="T90" fmla="*/ 58 w 168"/>
                  <a:gd name="T91" fmla="*/ 22 h 32"/>
                  <a:gd name="T92" fmla="*/ 56 w 168"/>
                  <a:gd name="T93" fmla="*/ 20 h 32"/>
                  <a:gd name="T94" fmla="*/ 56 w 168"/>
                  <a:gd name="T95" fmla="*/ 20 h 32"/>
                  <a:gd name="T96" fmla="*/ 58 w 168"/>
                  <a:gd name="T97" fmla="*/ 18 h 32"/>
                  <a:gd name="T98" fmla="*/ 60 w 168"/>
                  <a:gd name="T99" fmla="*/ 16 h 32"/>
                  <a:gd name="T100" fmla="*/ 60 w 168"/>
                  <a:gd name="T101" fmla="*/ 16 h 32"/>
                  <a:gd name="T102" fmla="*/ 62 w 168"/>
                  <a:gd name="T103" fmla="*/ 18 h 32"/>
                  <a:gd name="T104" fmla="*/ 64 w 168"/>
                  <a:gd name="T105" fmla="*/ 20 h 32"/>
                  <a:gd name="T106" fmla="*/ 64 w 168"/>
                  <a:gd name="T107" fmla="*/ 20 h 32"/>
                  <a:gd name="T108" fmla="*/ 62 w 168"/>
                  <a:gd name="T109" fmla="*/ 22 h 32"/>
                  <a:gd name="T110" fmla="*/ 60 w 168"/>
                  <a:gd name="T111" fmla="*/ 24 h 32"/>
                  <a:gd name="T112" fmla="*/ 60 w 168"/>
                  <a:gd name="T113" fmla="*/ 2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8" h="32">
                    <a:moveTo>
                      <a:pt x="168" y="20"/>
                    </a:moveTo>
                    <a:lnTo>
                      <a:pt x="168" y="20"/>
                    </a:lnTo>
                    <a:lnTo>
                      <a:pt x="166" y="12"/>
                    </a:lnTo>
                    <a:lnTo>
                      <a:pt x="162" y="6"/>
                    </a:lnTo>
                    <a:lnTo>
                      <a:pt x="156" y="2"/>
                    </a:lnTo>
                    <a:lnTo>
                      <a:pt x="148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0"/>
                    </a:lnTo>
                    <a:lnTo>
                      <a:pt x="0" y="32"/>
                    </a:lnTo>
                    <a:lnTo>
                      <a:pt x="168" y="32"/>
                    </a:lnTo>
                    <a:lnTo>
                      <a:pt x="168" y="20"/>
                    </a:lnTo>
                    <a:close/>
                    <a:moveTo>
                      <a:pt x="28" y="24"/>
                    </a:moveTo>
                    <a:lnTo>
                      <a:pt x="28" y="24"/>
                    </a:lnTo>
                    <a:lnTo>
                      <a:pt x="26" y="22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6" y="18"/>
                    </a:lnTo>
                    <a:lnTo>
                      <a:pt x="28" y="16"/>
                    </a:lnTo>
                    <a:lnTo>
                      <a:pt x="28" y="16"/>
                    </a:lnTo>
                    <a:lnTo>
                      <a:pt x="30" y="18"/>
                    </a:lnTo>
                    <a:lnTo>
                      <a:pt x="32" y="20"/>
                    </a:lnTo>
                    <a:lnTo>
                      <a:pt x="32" y="20"/>
                    </a:lnTo>
                    <a:lnTo>
                      <a:pt x="30" y="22"/>
                    </a:lnTo>
                    <a:lnTo>
                      <a:pt x="28" y="24"/>
                    </a:lnTo>
                    <a:lnTo>
                      <a:pt x="28" y="24"/>
                    </a:lnTo>
                    <a:close/>
                    <a:moveTo>
                      <a:pt x="44" y="24"/>
                    </a:moveTo>
                    <a:lnTo>
                      <a:pt x="44" y="24"/>
                    </a:lnTo>
                    <a:lnTo>
                      <a:pt x="42" y="22"/>
                    </a:lnTo>
                    <a:lnTo>
                      <a:pt x="40" y="20"/>
                    </a:lnTo>
                    <a:lnTo>
                      <a:pt x="40" y="20"/>
                    </a:lnTo>
                    <a:lnTo>
                      <a:pt x="42" y="18"/>
                    </a:lnTo>
                    <a:lnTo>
                      <a:pt x="44" y="16"/>
                    </a:lnTo>
                    <a:lnTo>
                      <a:pt x="44" y="16"/>
                    </a:lnTo>
                    <a:lnTo>
                      <a:pt x="46" y="18"/>
                    </a:lnTo>
                    <a:lnTo>
                      <a:pt x="48" y="20"/>
                    </a:lnTo>
                    <a:lnTo>
                      <a:pt x="48" y="20"/>
                    </a:lnTo>
                    <a:lnTo>
                      <a:pt x="46" y="22"/>
                    </a:lnTo>
                    <a:lnTo>
                      <a:pt x="44" y="24"/>
                    </a:lnTo>
                    <a:lnTo>
                      <a:pt x="44" y="24"/>
                    </a:lnTo>
                    <a:close/>
                    <a:moveTo>
                      <a:pt x="60" y="24"/>
                    </a:moveTo>
                    <a:lnTo>
                      <a:pt x="60" y="24"/>
                    </a:lnTo>
                    <a:lnTo>
                      <a:pt x="58" y="22"/>
                    </a:lnTo>
                    <a:lnTo>
                      <a:pt x="56" y="20"/>
                    </a:lnTo>
                    <a:lnTo>
                      <a:pt x="56" y="20"/>
                    </a:lnTo>
                    <a:lnTo>
                      <a:pt x="58" y="18"/>
                    </a:lnTo>
                    <a:lnTo>
                      <a:pt x="60" y="16"/>
                    </a:lnTo>
                    <a:lnTo>
                      <a:pt x="60" y="16"/>
                    </a:lnTo>
                    <a:lnTo>
                      <a:pt x="62" y="18"/>
                    </a:lnTo>
                    <a:lnTo>
                      <a:pt x="64" y="20"/>
                    </a:lnTo>
                    <a:lnTo>
                      <a:pt x="64" y="20"/>
                    </a:lnTo>
                    <a:lnTo>
                      <a:pt x="62" y="22"/>
                    </a:lnTo>
                    <a:lnTo>
                      <a:pt x="60" y="24"/>
                    </a:lnTo>
                    <a:lnTo>
                      <a:pt x="60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>
                  <a:solidFill>
                    <a:srgbClr val="0070C0"/>
                  </a:solidFill>
                </a:endParaRPr>
              </a:p>
            </p:txBody>
          </p:sp>
          <p:sp>
            <p:nvSpPr>
              <p:cNvPr id="22" name="Freeform 29">
                <a:extLst>
                  <a:ext uri="{FF2B5EF4-FFF2-40B4-BE49-F238E27FC236}">
                    <a16:creationId xmlns:a16="http://schemas.microsoft.com/office/drawing/2014/main" id="{C6C3240C-991C-4B8A-B875-2C1EA11687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01025" y="2481263"/>
                <a:ext cx="266700" cy="152400"/>
              </a:xfrm>
              <a:custGeom>
                <a:avLst/>
                <a:gdLst>
                  <a:gd name="T0" fmla="*/ 168 w 168"/>
                  <a:gd name="T1" fmla="*/ 46 h 96"/>
                  <a:gd name="T2" fmla="*/ 168 w 168"/>
                  <a:gd name="T3" fmla="*/ 0 h 96"/>
                  <a:gd name="T4" fmla="*/ 0 w 168"/>
                  <a:gd name="T5" fmla="*/ 0 h 96"/>
                  <a:gd name="T6" fmla="*/ 0 w 168"/>
                  <a:gd name="T7" fmla="*/ 76 h 96"/>
                  <a:gd name="T8" fmla="*/ 0 w 168"/>
                  <a:gd name="T9" fmla="*/ 76 h 96"/>
                  <a:gd name="T10" fmla="*/ 2 w 168"/>
                  <a:gd name="T11" fmla="*/ 84 h 96"/>
                  <a:gd name="T12" fmla="*/ 6 w 168"/>
                  <a:gd name="T13" fmla="*/ 90 h 96"/>
                  <a:gd name="T14" fmla="*/ 12 w 168"/>
                  <a:gd name="T15" fmla="*/ 94 h 96"/>
                  <a:gd name="T16" fmla="*/ 20 w 168"/>
                  <a:gd name="T17" fmla="*/ 96 h 96"/>
                  <a:gd name="T18" fmla="*/ 80 w 168"/>
                  <a:gd name="T19" fmla="*/ 96 h 96"/>
                  <a:gd name="T20" fmla="*/ 80 w 168"/>
                  <a:gd name="T21" fmla="*/ 96 h 96"/>
                  <a:gd name="T22" fmla="*/ 84 w 168"/>
                  <a:gd name="T23" fmla="*/ 80 h 96"/>
                  <a:gd name="T24" fmla="*/ 90 w 168"/>
                  <a:gd name="T25" fmla="*/ 68 h 96"/>
                  <a:gd name="T26" fmla="*/ 100 w 168"/>
                  <a:gd name="T27" fmla="*/ 56 h 96"/>
                  <a:gd name="T28" fmla="*/ 110 w 168"/>
                  <a:gd name="T29" fmla="*/ 48 h 96"/>
                  <a:gd name="T30" fmla="*/ 124 w 168"/>
                  <a:gd name="T31" fmla="*/ 42 h 96"/>
                  <a:gd name="T32" fmla="*/ 138 w 168"/>
                  <a:gd name="T33" fmla="*/ 40 h 96"/>
                  <a:gd name="T34" fmla="*/ 154 w 168"/>
                  <a:gd name="T35" fmla="*/ 42 h 96"/>
                  <a:gd name="T36" fmla="*/ 168 w 168"/>
                  <a:gd name="T37" fmla="*/ 46 h 96"/>
                  <a:gd name="T38" fmla="*/ 168 w 168"/>
                  <a:gd name="T39" fmla="*/ 4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8" h="96">
                    <a:moveTo>
                      <a:pt x="168" y="46"/>
                    </a:moveTo>
                    <a:lnTo>
                      <a:pt x="168" y="0"/>
                    </a:lnTo>
                    <a:lnTo>
                      <a:pt x="0" y="0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2" y="84"/>
                    </a:lnTo>
                    <a:lnTo>
                      <a:pt x="6" y="90"/>
                    </a:lnTo>
                    <a:lnTo>
                      <a:pt x="12" y="94"/>
                    </a:lnTo>
                    <a:lnTo>
                      <a:pt x="20" y="96"/>
                    </a:lnTo>
                    <a:lnTo>
                      <a:pt x="80" y="96"/>
                    </a:lnTo>
                    <a:lnTo>
                      <a:pt x="80" y="96"/>
                    </a:lnTo>
                    <a:lnTo>
                      <a:pt x="84" y="80"/>
                    </a:lnTo>
                    <a:lnTo>
                      <a:pt x="90" y="68"/>
                    </a:lnTo>
                    <a:lnTo>
                      <a:pt x="100" y="56"/>
                    </a:lnTo>
                    <a:lnTo>
                      <a:pt x="110" y="48"/>
                    </a:lnTo>
                    <a:lnTo>
                      <a:pt x="124" y="42"/>
                    </a:lnTo>
                    <a:lnTo>
                      <a:pt x="138" y="40"/>
                    </a:lnTo>
                    <a:lnTo>
                      <a:pt x="154" y="42"/>
                    </a:lnTo>
                    <a:lnTo>
                      <a:pt x="168" y="46"/>
                    </a:lnTo>
                    <a:lnTo>
                      <a:pt x="16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14" name="xxIcon">
              <a:extLst>
                <a:ext uri="{FF2B5EF4-FFF2-40B4-BE49-F238E27FC236}">
                  <a16:creationId xmlns:a16="http://schemas.microsoft.com/office/drawing/2014/main" id="{DBDC0F96-D309-4757-B3DE-BCAEB552CA5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414887" y="1848167"/>
              <a:ext cx="554753" cy="572070"/>
              <a:chOff x="2909888" y="1122364"/>
              <a:chExt cx="304800" cy="304800"/>
            </a:xfrm>
            <a:solidFill>
              <a:schemeClr val="accent1"/>
            </a:solidFill>
          </p:grpSpPr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EEF787CF-91BF-4620-A992-A2BD13701F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9888" y="1122364"/>
                <a:ext cx="304800" cy="304800"/>
              </a:xfrm>
              <a:custGeom>
                <a:avLst/>
                <a:gdLst>
                  <a:gd name="T0" fmla="*/ 190 w 192"/>
                  <a:gd name="T1" fmla="*/ 2 h 192"/>
                  <a:gd name="T2" fmla="*/ 190 w 192"/>
                  <a:gd name="T3" fmla="*/ 2 h 192"/>
                  <a:gd name="T4" fmla="*/ 188 w 192"/>
                  <a:gd name="T5" fmla="*/ 0 h 192"/>
                  <a:gd name="T6" fmla="*/ 184 w 192"/>
                  <a:gd name="T7" fmla="*/ 0 h 192"/>
                  <a:gd name="T8" fmla="*/ 180 w 192"/>
                  <a:gd name="T9" fmla="*/ 0 h 192"/>
                  <a:gd name="T10" fmla="*/ 178 w 192"/>
                  <a:gd name="T11" fmla="*/ 2 h 192"/>
                  <a:gd name="T12" fmla="*/ 2 w 192"/>
                  <a:gd name="T13" fmla="*/ 178 h 192"/>
                  <a:gd name="T14" fmla="*/ 2 w 192"/>
                  <a:gd name="T15" fmla="*/ 178 h 192"/>
                  <a:gd name="T16" fmla="*/ 0 w 192"/>
                  <a:gd name="T17" fmla="*/ 180 h 192"/>
                  <a:gd name="T18" fmla="*/ 0 w 192"/>
                  <a:gd name="T19" fmla="*/ 184 h 192"/>
                  <a:gd name="T20" fmla="*/ 0 w 192"/>
                  <a:gd name="T21" fmla="*/ 188 h 192"/>
                  <a:gd name="T22" fmla="*/ 2 w 192"/>
                  <a:gd name="T23" fmla="*/ 190 h 192"/>
                  <a:gd name="T24" fmla="*/ 2 w 192"/>
                  <a:gd name="T25" fmla="*/ 190 h 192"/>
                  <a:gd name="T26" fmla="*/ 4 w 192"/>
                  <a:gd name="T27" fmla="*/ 192 h 192"/>
                  <a:gd name="T28" fmla="*/ 8 w 192"/>
                  <a:gd name="T29" fmla="*/ 192 h 192"/>
                  <a:gd name="T30" fmla="*/ 12 w 192"/>
                  <a:gd name="T31" fmla="*/ 192 h 192"/>
                  <a:gd name="T32" fmla="*/ 14 w 192"/>
                  <a:gd name="T33" fmla="*/ 190 h 192"/>
                  <a:gd name="T34" fmla="*/ 190 w 192"/>
                  <a:gd name="T35" fmla="*/ 14 h 192"/>
                  <a:gd name="T36" fmla="*/ 190 w 192"/>
                  <a:gd name="T37" fmla="*/ 14 h 192"/>
                  <a:gd name="T38" fmla="*/ 192 w 192"/>
                  <a:gd name="T39" fmla="*/ 12 h 192"/>
                  <a:gd name="T40" fmla="*/ 192 w 192"/>
                  <a:gd name="T41" fmla="*/ 8 h 192"/>
                  <a:gd name="T42" fmla="*/ 192 w 192"/>
                  <a:gd name="T43" fmla="*/ 4 h 192"/>
                  <a:gd name="T44" fmla="*/ 190 w 192"/>
                  <a:gd name="T45" fmla="*/ 2 h 192"/>
                  <a:gd name="T46" fmla="*/ 190 w 192"/>
                  <a:gd name="T47" fmla="*/ 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2" h="192">
                    <a:moveTo>
                      <a:pt x="190" y="2"/>
                    </a:moveTo>
                    <a:lnTo>
                      <a:pt x="190" y="2"/>
                    </a:lnTo>
                    <a:lnTo>
                      <a:pt x="188" y="0"/>
                    </a:lnTo>
                    <a:lnTo>
                      <a:pt x="184" y="0"/>
                    </a:lnTo>
                    <a:lnTo>
                      <a:pt x="180" y="0"/>
                    </a:lnTo>
                    <a:lnTo>
                      <a:pt x="178" y="2"/>
                    </a:lnTo>
                    <a:lnTo>
                      <a:pt x="2" y="178"/>
                    </a:lnTo>
                    <a:lnTo>
                      <a:pt x="2" y="178"/>
                    </a:lnTo>
                    <a:lnTo>
                      <a:pt x="0" y="180"/>
                    </a:lnTo>
                    <a:lnTo>
                      <a:pt x="0" y="184"/>
                    </a:lnTo>
                    <a:lnTo>
                      <a:pt x="0" y="188"/>
                    </a:lnTo>
                    <a:lnTo>
                      <a:pt x="2" y="190"/>
                    </a:lnTo>
                    <a:lnTo>
                      <a:pt x="2" y="190"/>
                    </a:lnTo>
                    <a:lnTo>
                      <a:pt x="4" y="192"/>
                    </a:lnTo>
                    <a:lnTo>
                      <a:pt x="8" y="192"/>
                    </a:lnTo>
                    <a:lnTo>
                      <a:pt x="12" y="192"/>
                    </a:lnTo>
                    <a:lnTo>
                      <a:pt x="14" y="190"/>
                    </a:lnTo>
                    <a:lnTo>
                      <a:pt x="190" y="14"/>
                    </a:lnTo>
                    <a:lnTo>
                      <a:pt x="190" y="14"/>
                    </a:lnTo>
                    <a:lnTo>
                      <a:pt x="192" y="12"/>
                    </a:lnTo>
                    <a:lnTo>
                      <a:pt x="192" y="8"/>
                    </a:lnTo>
                    <a:lnTo>
                      <a:pt x="192" y="4"/>
                    </a:lnTo>
                    <a:lnTo>
                      <a:pt x="190" y="2"/>
                    </a:lnTo>
                    <a:lnTo>
                      <a:pt x="19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>
                  <a:solidFill>
                    <a:srgbClr val="0070C0"/>
                  </a:solidFill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A0105223-C0CB-46C5-B1DC-AFD48DCE71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2588" y="1135063"/>
                <a:ext cx="101600" cy="101600"/>
              </a:xfrm>
              <a:custGeom>
                <a:avLst/>
                <a:gdLst>
                  <a:gd name="T0" fmla="*/ 32 w 64"/>
                  <a:gd name="T1" fmla="*/ 64 h 64"/>
                  <a:gd name="T2" fmla="*/ 32 w 64"/>
                  <a:gd name="T3" fmla="*/ 64 h 64"/>
                  <a:gd name="T4" fmla="*/ 38 w 64"/>
                  <a:gd name="T5" fmla="*/ 64 h 64"/>
                  <a:gd name="T6" fmla="*/ 44 w 64"/>
                  <a:gd name="T7" fmla="*/ 62 h 64"/>
                  <a:gd name="T8" fmla="*/ 54 w 64"/>
                  <a:gd name="T9" fmla="*/ 54 h 64"/>
                  <a:gd name="T10" fmla="*/ 62 w 64"/>
                  <a:gd name="T11" fmla="*/ 44 h 64"/>
                  <a:gd name="T12" fmla="*/ 64 w 64"/>
                  <a:gd name="T13" fmla="*/ 38 h 64"/>
                  <a:gd name="T14" fmla="*/ 64 w 64"/>
                  <a:gd name="T15" fmla="*/ 32 h 64"/>
                  <a:gd name="T16" fmla="*/ 64 w 64"/>
                  <a:gd name="T17" fmla="*/ 32 h 64"/>
                  <a:gd name="T18" fmla="*/ 64 w 64"/>
                  <a:gd name="T19" fmla="*/ 26 h 64"/>
                  <a:gd name="T20" fmla="*/ 62 w 64"/>
                  <a:gd name="T21" fmla="*/ 20 h 64"/>
                  <a:gd name="T22" fmla="*/ 54 w 64"/>
                  <a:gd name="T23" fmla="*/ 10 h 64"/>
                  <a:gd name="T24" fmla="*/ 44 w 64"/>
                  <a:gd name="T25" fmla="*/ 2 h 64"/>
                  <a:gd name="T26" fmla="*/ 38 w 64"/>
                  <a:gd name="T27" fmla="*/ 0 h 64"/>
                  <a:gd name="T28" fmla="*/ 32 w 64"/>
                  <a:gd name="T29" fmla="*/ 0 h 64"/>
                  <a:gd name="T30" fmla="*/ 32 w 64"/>
                  <a:gd name="T31" fmla="*/ 0 h 64"/>
                  <a:gd name="T32" fmla="*/ 26 w 64"/>
                  <a:gd name="T33" fmla="*/ 0 h 64"/>
                  <a:gd name="T34" fmla="*/ 20 w 64"/>
                  <a:gd name="T35" fmla="*/ 2 h 64"/>
                  <a:gd name="T36" fmla="*/ 10 w 64"/>
                  <a:gd name="T37" fmla="*/ 10 h 64"/>
                  <a:gd name="T38" fmla="*/ 2 w 64"/>
                  <a:gd name="T39" fmla="*/ 20 h 64"/>
                  <a:gd name="T40" fmla="*/ 0 w 64"/>
                  <a:gd name="T41" fmla="*/ 26 h 64"/>
                  <a:gd name="T42" fmla="*/ 0 w 64"/>
                  <a:gd name="T43" fmla="*/ 32 h 64"/>
                  <a:gd name="T44" fmla="*/ 0 w 64"/>
                  <a:gd name="T45" fmla="*/ 32 h 64"/>
                  <a:gd name="T46" fmla="*/ 0 w 64"/>
                  <a:gd name="T47" fmla="*/ 38 h 64"/>
                  <a:gd name="T48" fmla="*/ 2 w 64"/>
                  <a:gd name="T49" fmla="*/ 44 h 64"/>
                  <a:gd name="T50" fmla="*/ 10 w 64"/>
                  <a:gd name="T51" fmla="*/ 54 h 64"/>
                  <a:gd name="T52" fmla="*/ 20 w 64"/>
                  <a:gd name="T53" fmla="*/ 62 h 64"/>
                  <a:gd name="T54" fmla="*/ 26 w 64"/>
                  <a:gd name="T55" fmla="*/ 64 h 64"/>
                  <a:gd name="T56" fmla="*/ 32 w 64"/>
                  <a:gd name="T57" fmla="*/ 64 h 64"/>
                  <a:gd name="T58" fmla="*/ 32 w 64"/>
                  <a:gd name="T59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4" h="64">
                    <a:moveTo>
                      <a:pt x="32" y="64"/>
                    </a:moveTo>
                    <a:lnTo>
                      <a:pt x="32" y="64"/>
                    </a:lnTo>
                    <a:lnTo>
                      <a:pt x="38" y="64"/>
                    </a:lnTo>
                    <a:lnTo>
                      <a:pt x="44" y="62"/>
                    </a:lnTo>
                    <a:lnTo>
                      <a:pt x="54" y="54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lnTo>
                      <a:pt x="64" y="32"/>
                    </a:lnTo>
                    <a:lnTo>
                      <a:pt x="64" y="26"/>
                    </a:lnTo>
                    <a:lnTo>
                      <a:pt x="62" y="20"/>
                    </a:lnTo>
                    <a:lnTo>
                      <a:pt x="54" y="10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2"/>
                    </a:lnTo>
                    <a:lnTo>
                      <a:pt x="10" y="10"/>
                    </a:lnTo>
                    <a:lnTo>
                      <a:pt x="2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4"/>
                    </a:lnTo>
                    <a:lnTo>
                      <a:pt x="10" y="54"/>
                    </a:lnTo>
                    <a:lnTo>
                      <a:pt x="20" y="62"/>
                    </a:lnTo>
                    <a:lnTo>
                      <a:pt x="26" y="64"/>
                    </a:lnTo>
                    <a:lnTo>
                      <a:pt x="32" y="64"/>
                    </a:lnTo>
                    <a:lnTo>
                      <a:pt x="32" y="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>
                  <a:solidFill>
                    <a:srgbClr val="0070C0"/>
                  </a:solidFill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E035D9-49FB-4F47-95FF-7A590BB786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0388" y="1312863"/>
                <a:ext cx="101600" cy="101600"/>
              </a:xfrm>
              <a:custGeom>
                <a:avLst/>
                <a:gdLst>
                  <a:gd name="T0" fmla="*/ 32 w 64"/>
                  <a:gd name="T1" fmla="*/ 0 h 64"/>
                  <a:gd name="T2" fmla="*/ 32 w 64"/>
                  <a:gd name="T3" fmla="*/ 0 h 64"/>
                  <a:gd name="T4" fmla="*/ 26 w 64"/>
                  <a:gd name="T5" fmla="*/ 0 h 64"/>
                  <a:gd name="T6" fmla="*/ 20 w 64"/>
                  <a:gd name="T7" fmla="*/ 2 h 64"/>
                  <a:gd name="T8" fmla="*/ 10 w 64"/>
                  <a:gd name="T9" fmla="*/ 10 h 64"/>
                  <a:gd name="T10" fmla="*/ 2 w 64"/>
                  <a:gd name="T11" fmla="*/ 20 h 64"/>
                  <a:gd name="T12" fmla="*/ 0 w 64"/>
                  <a:gd name="T13" fmla="*/ 26 h 64"/>
                  <a:gd name="T14" fmla="*/ 0 w 64"/>
                  <a:gd name="T15" fmla="*/ 32 h 64"/>
                  <a:gd name="T16" fmla="*/ 0 w 64"/>
                  <a:gd name="T17" fmla="*/ 32 h 64"/>
                  <a:gd name="T18" fmla="*/ 0 w 64"/>
                  <a:gd name="T19" fmla="*/ 38 h 64"/>
                  <a:gd name="T20" fmla="*/ 2 w 64"/>
                  <a:gd name="T21" fmla="*/ 44 h 64"/>
                  <a:gd name="T22" fmla="*/ 10 w 64"/>
                  <a:gd name="T23" fmla="*/ 54 h 64"/>
                  <a:gd name="T24" fmla="*/ 20 w 64"/>
                  <a:gd name="T25" fmla="*/ 62 h 64"/>
                  <a:gd name="T26" fmla="*/ 26 w 64"/>
                  <a:gd name="T27" fmla="*/ 64 h 64"/>
                  <a:gd name="T28" fmla="*/ 32 w 64"/>
                  <a:gd name="T29" fmla="*/ 64 h 64"/>
                  <a:gd name="T30" fmla="*/ 32 w 64"/>
                  <a:gd name="T31" fmla="*/ 64 h 64"/>
                  <a:gd name="T32" fmla="*/ 38 w 64"/>
                  <a:gd name="T33" fmla="*/ 64 h 64"/>
                  <a:gd name="T34" fmla="*/ 44 w 64"/>
                  <a:gd name="T35" fmla="*/ 62 h 64"/>
                  <a:gd name="T36" fmla="*/ 54 w 64"/>
                  <a:gd name="T37" fmla="*/ 54 h 64"/>
                  <a:gd name="T38" fmla="*/ 62 w 64"/>
                  <a:gd name="T39" fmla="*/ 44 h 64"/>
                  <a:gd name="T40" fmla="*/ 64 w 64"/>
                  <a:gd name="T41" fmla="*/ 38 h 64"/>
                  <a:gd name="T42" fmla="*/ 64 w 64"/>
                  <a:gd name="T43" fmla="*/ 32 h 64"/>
                  <a:gd name="T44" fmla="*/ 64 w 64"/>
                  <a:gd name="T45" fmla="*/ 32 h 64"/>
                  <a:gd name="T46" fmla="*/ 64 w 64"/>
                  <a:gd name="T47" fmla="*/ 26 h 64"/>
                  <a:gd name="T48" fmla="*/ 62 w 64"/>
                  <a:gd name="T49" fmla="*/ 20 h 64"/>
                  <a:gd name="T50" fmla="*/ 54 w 64"/>
                  <a:gd name="T51" fmla="*/ 10 h 64"/>
                  <a:gd name="T52" fmla="*/ 44 w 64"/>
                  <a:gd name="T53" fmla="*/ 2 h 64"/>
                  <a:gd name="T54" fmla="*/ 38 w 64"/>
                  <a:gd name="T55" fmla="*/ 0 h 64"/>
                  <a:gd name="T56" fmla="*/ 32 w 64"/>
                  <a:gd name="T57" fmla="*/ 0 h 64"/>
                  <a:gd name="T58" fmla="*/ 32 w 64"/>
                  <a:gd name="T5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4" h="64">
                    <a:moveTo>
                      <a:pt x="32" y="0"/>
                    </a:moveTo>
                    <a:lnTo>
                      <a:pt x="32" y="0"/>
                    </a:lnTo>
                    <a:lnTo>
                      <a:pt x="26" y="0"/>
                    </a:lnTo>
                    <a:lnTo>
                      <a:pt x="20" y="2"/>
                    </a:lnTo>
                    <a:lnTo>
                      <a:pt x="10" y="10"/>
                    </a:lnTo>
                    <a:lnTo>
                      <a:pt x="2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4"/>
                    </a:lnTo>
                    <a:lnTo>
                      <a:pt x="10" y="54"/>
                    </a:lnTo>
                    <a:lnTo>
                      <a:pt x="20" y="62"/>
                    </a:lnTo>
                    <a:lnTo>
                      <a:pt x="26" y="64"/>
                    </a:lnTo>
                    <a:lnTo>
                      <a:pt x="32" y="64"/>
                    </a:lnTo>
                    <a:lnTo>
                      <a:pt x="32" y="64"/>
                    </a:lnTo>
                    <a:lnTo>
                      <a:pt x="38" y="64"/>
                    </a:lnTo>
                    <a:lnTo>
                      <a:pt x="44" y="62"/>
                    </a:lnTo>
                    <a:lnTo>
                      <a:pt x="54" y="54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lnTo>
                      <a:pt x="64" y="32"/>
                    </a:lnTo>
                    <a:lnTo>
                      <a:pt x="64" y="26"/>
                    </a:lnTo>
                    <a:lnTo>
                      <a:pt x="62" y="20"/>
                    </a:lnTo>
                    <a:lnTo>
                      <a:pt x="54" y="10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>
                  <a:solidFill>
                    <a:srgbClr val="0070C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12968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81148" y="135564"/>
            <a:ext cx="10515600" cy="1262617"/>
          </a:xfrm>
        </p:spPr>
        <p:txBody>
          <a:bodyPr>
            <a:normAutofit/>
          </a:bodyPr>
          <a:lstStyle/>
          <a:p>
            <a:r>
              <a:rPr lang="en-GB" altLang="en-US" sz="4800" dirty="0">
                <a:solidFill>
                  <a:srgbClr val="4967AA"/>
                </a:solidFill>
                <a:latin typeface="CBS NEW" panose="02000506080000020004" pitchFamily="2" charset="0"/>
              </a:rPr>
              <a:t>Risk Identification</a:t>
            </a:r>
            <a:br>
              <a:rPr lang="en-GB" altLang="en-US" sz="4800" dirty="0">
                <a:solidFill>
                  <a:srgbClr val="4967AA"/>
                </a:solidFill>
                <a:latin typeface="CBS NEW" panose="02000506080000020004" pitchFamily="2" charset="0"/>
              </a:rPr>
            </a:br>
            <a:r>
              <a:rPr lang="en-GB" altLang="en-US" sz="2800" dirty="0">
                <a:solidFill>
                  <a:srgbClr val="4967AA"/>
                </a:solidFill>
                <a:latin typeface="CBS NEW" panose="02000506080000020004" pitchFamily="2" charset="0"/>
              </a:rPr>
              <a:t>Data Matters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633585" y="1606584"/>
            <a:ext cx="10924830" cy="4923335"/>
          </a:xfrm>
        </p:spPr>
        <p:txBody>
          <a:bodyPr anchor="t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GB" sz="2400" dirty="0"/>
              <a:t>Understanding where and how risks emerge in the business is key</a:t>
            </a:r>
          </a:p>
          <a:p>
            <a:pPr>
              <a:lnSpc>
                <a:spcPct val="100000"/>
              </a:lnSpc>
            </a:pPr>
            <a:r>
              <a:rPr lang="en-GB" altLang="en-US" sz="2400" dirty="0"/>
              <a:t>But how?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Emerging risks are hard to spot, as one doesn’t know where to look in a universe of possibilities</a:t>
            </a:r>
          </a:p>
          <a:p>
            <a:pPr lvl="1">
              <a:lnSpc>
                <a:spcPct val="100000"/>
              </a:lnSpc>
            </a:pPr>
            <a:r>
              <a:rPr lang="en-GB" altLang="en-US" dirty="0"/>
              <a:t>‘Known and unknown unknowns’</a:t>
            </a:r>
          </a:p>
          <a:p>
            <a:pPr lvl="1">
              <a:lnSpc>
                <a:spcPct val="100000"/>
              </a:lnSpc>
            </a:pPr>
            <a:r>
              <a:rPr lang="en-GB" altLang="en-US" dirty="0"/>
              <a:t>Far too much data, and not enough information</a:t>
            </a:r>
          </a:p>
          <a:p>
            <a:pPr lvl="1">
              <a:lnSpc>
                <a:spcPct val="100000"/>
              </a:lnSpc>
            </a:pPr>
            <a:r>
              <a:rPr lang="en-GB" altLang="en-US" dirty="0"/>
              <a:t>Expert judgment helpful but not unbiased, nor complete</a:t>
            </a:r>
          </a:p>
          <a:p>
            <a:pPr>
              <a:lnSpc>
                <a:spcPct val="100000"/>
              </a:lnSpc>
            </a:pPr>
            <a:r>
              <a:rPr lang="en-GB" altLang="en-US" sz="2400" dirty="0"/>
              <a:t>Good empirical work (Econometrics / ML) can help to identify patterns, early indicators, and to quantify a distribution of the risk</a:t>
            </a:r>
          </a:p>
          <a:p>
            <a:pPr>
              <a:lnSpc>
                <a:spcPct val="100000"/>
              </a:lnSpc>
            </a:pPr>
            <a:r>
              <a:rPr lang="en-GB" altLang="en-US" sz="2400" dirty="0"/>
              <a:t>We can analyse both financial and non-financial risk</a:t>
            </a:r>
          </a:p>
          <a:p>
            <a:pPr>
              <a:lnSpc>
                <a:spcPct val="100000"/>
              </a:lnSpc>
            </a:pPr>
            <a:r>
              <a:rPr lang="en-GB" altLang="en-US" sz="2400" dirty="0"/>
              <a:t>It requires a stringent collection and use of data throughout the organisation (bottom-up)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FF0D69-90E7-46E3-88AC-6CF9130EA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D49E-DFF2-4611-98DB-F3FD173C5F6F}" type="slidenum">
              <a:rPr lang="en-GB" smtClean="0"/>
              <a:t>16</a:t>
            </a:fld>
            <a:endParaRPr lang="en-GB"/>
          </a:p>
        </p:txBody>
      </p:sp>
      <p:pic>
        <p:nvPicPr>
          <p:cNvPr id="6" name="Picture 4" descr="G:\CCG\Student Assistant, Communication\Logoer og billeder\Logoer Nordic Finance\Nordic finance logo blå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012" y="6147947"/>
            <a:ext cx="2930760" cy="57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71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62CB9E-A194-4763-8B50-D59B5AECC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7709" y="6192578"/>
            <a:ext cx="2743200" cy="365125"/>
          </a:xfrm>
        </p:spPr>
        <p:txBody>
          <a:bodyPr/>
          <a:lstStyle/>
          <a:p>
            <a:fld id="{57A9D49E-DFF2-4611-98DB-F3FD173C5F6F}" type="slidenum">
              <a:rPr lang="en-GB" smtClean="0"/>
              <a:t>17</a:t>
            </a:fld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5B66662-B469-4C9D-9ECE-3BFCA427975D}"/>
              </a:ext>
            </a:extLst>
          </p:cNvPr>
          <p:cNvGrpSpPr/>
          <p:nvPr/>
        </p:nvGrpSpPr>
        <p:grpSpPr>
          <a:xfrm>
            <a:off x="670559" y="391886"/>
            <a:ext cx="10868298" cy="5734457"/>
            <a:chOff x="640597" y="1319868"/>
            <a:chExt cx="10916586" cy="372051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B76F332-B413-4A00-B79F-D26E263CA32E}"/>
                </a:ext>
              </a:extLst>
            </p:cNvPr>
            <p:cNvSpPr/>
            <p:nvPr/>
          </p:nvSpPr>
          <p:spPr>
            <a:xfrm>
              <a:off x="973119" y="2269198"/>
              <a:ext cx="1300273" cy="27711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" tIns="45720" rIns="18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spcAft>
                  <a:spcPts val="600"/>
                </a:spcAft>
              </a:pPr>
              <a:r>
                <a:rPr lang="en-GB" sz="1400" dirty="0">
                  <a:solidFill>
                    <a:schemeClr val="tx1"/>
                  </a:solidFill>
                </a:rPr>
                <a:t>Counterparty Risk</a:t>
              </a:r>
            </a:p>
            <a:p>
              <a:pPr lvl="0">
                <a:spcAft>
                  <a:spcPts val="600"/>
                </a:spcAft>
              </a:pPr>
              <a:r>
                <a:rPr lang="en-GB" sz="1400" dirty="0">
                  <a:solidFill>
                    <a:schemeClr val="tx1"/>
                  </a:solidFill>
                </a:rPr>
                <a:t>Default Risk</a:t>
              </a:r>
            </a:p>
            <a:p>
              <a:pPr lvl="0">
                <a:spcAft>
                  <a:spcPts val="600"/>
                </a:spcAft>
              </a:pPr>
              <a:r>
                <a:rPr lang="en-GB" sz="1400" dirty="0">
                  <a:solidFill>
                    <a:schemeClr val="tx1"/>
                  </a:solidFill>
                </a:rPr>
                <a:t>Recovery Risk</a:t>
              </a:r>
            </a:p>
            <a:p>
              <a:pPr lvl="0">
                <a:spcAft>
                  <a:spcPts val="600"/>
                </a:spcAft>
              </a:pPr>
              <a:r>
                <a:rPr lang="en-GB" sz="1400" dirty="0">
                  <a:solidFill>
                    <a:schemeClr val="tx1"/>
                  </a:solidFill>
                </a:rPr>
                <a:t>Concentration Risk</a:t>
              </a:r>
            </a:p>
            <a:p>
              <a:pPr lvl="0">
                <a:spcAft>
                  <a:spcPts val="600"/>
                </a:spcAft>
              </a:pPr>
              <a:r>
                <a:rPr lang="en-GB" sz="1400" dirty="0">
                  <a:solidFill>
                    <a:schemeClr val="tx1"/>
                  </a:solidFill>
                </a:rPr>
                <a:t>Specialised Lending Portfolio Risk</a:t>
              </a:r>
            </a:p>
            <a:p>
              <a:pPr lvl="0">
                <a:spcAft>
                  <a:spcPts val="600"/>
                </a:spcAft>
              </a:pPr>
              <a:r>
                <a:rPr lang="en-GB" sz="1400" dirty="0">
                  <a:solidFill>
                    <a:schemeClr val="tx1"/>
                  </a:solidFill>
                </a:rPr>
                <a:t>Securitisation Risk</a:t>
              </a:r>
            </a:p>
            <a:p>
              <a:pPr>
                <a:spcAft>
                  <a:spcPts val="600"/>
                </a:spcAft>
              </a:pPr>
              <a:r>
                <a:rPr lang="en-GB" sz="1400" dirty="0">
                  <a:solidFill>
                    <a:schemeClr val="tx1"/>
                  </a:solidFill>
                </a:rPr>
                <a:t>Shadow Banking Risk</a:t>
              </a:r>
              <a:endParaRPr lang="en-GB" sz="8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6601348-BF72-46E9-BB67-E0519C264FFF}"/>
                </a:ext>
              </a:extLst>
            </p:cNvPr>
            <p:cNvSpPr/>
            <p:nvPr/>
          </p:nvSpPr>
          <p:spPr>
            <a:xfrm>
              <a:off x="2335329" y="2269199"/>
              <a:ext cx="1300273" cy="27711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" tIns="45720" rIns="18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 dirty="0">
                  <a:solidFill>
                    <a:schemeClr val="tx1"/>
                  </a:solidFill>
                </a:rPr>
                <a:t>FX Risk</a:t>
              </a:r>
            </a:p>
            <a:p>
              <a:pPr>
                <a:spcAft>
                  <a:spcPts val="600"/>
                </a:spcAft>
              </a:pPr>
              <a:r>
                <a:rPr lang="en-GB" sz="1400" dirty="0">
                  <a:solidFill>
                    <a:schemeClr val="tx1"/>
                  </a:solidFill>
                </a:rPr>
                <a:t>Interest Rate Risk</a:t>
              </a:r>
            </a:p>
            <a:p>
              <a:pPr>
                <a:spcAft>
                  <a:spcPts val="600"/>
                </a:spcAft>
              </a:pPr>
              <a:r>
                <a:rPr lang="en-GB" sz="1400" dirty="0">
                  <a:solidFill>
                    <a:schemeClr val="tx1"/>
                  </a:solidFill>
                </a:rPr>
                <a:t>Credit Spread Risk</a:t>
              </a:r>
            </a:p>
            <a:p>
              <a:pPr>
                <a:spcAft>
                  <a:spcPts val="600"/>
                </a:spcAft>
              </a:pPr>
              <a:r>
                <a:rPr lang="en-GB" sz="1400" dirty="0">
                  <a:solidFill>
                    <a:schemeClr val="tx1"/>
                  </a:solidFill>
                </a:rPr>
                <a:t>Equity Risk</a:t>
              </a:r>
            </a:p>
            <a:p>
              <a:pPr>
                <a:spcAft>
                  <a:spcPts val="600"/>
                </a:spcAft>
              </a:pPr>
              <a:r>
                <a:rPr lang="en-GB" sz="1400" dirty="0">
                  <a:solidFill>
                    <a:schemeClr val="tx1"/>
                  </a:solidFill>
                </a:rPr>
                <a:t>Inflation Risk</a:t>
              </a:r>
            </a:p>
            <a:p>
              <a:pPr>
                <a:spcAft>
                  <a:spcPts val="600"/>
                </a:spcAft>
              </a:pPr>
              <a:r>
                <a:rPr lang="en-GB" sz="1400" dirty="0">
                  <a:solidFill>
                    <a:schemeClr val="tx1"/>
                  </a:solidFill>
                </a:rPr>
                <a:t>Commodity Risk</a:t>
              </a:r>
            </a:p>
            <a:p>
              <a:pPr>
                <a:spcAft>
                  <a:spcPts val="600"/>
                </a:spcAft>
              </a:pPr>
              <a:r>
                <a:rPr lang="en-GB" sz="1400" dirty="0">
                  <a:solidFill>
                    <a:schemeClr val="tx1"/>
                  </a:solidFill>
                </a:rPr>
                <a:t>Market Liquidity Risk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46C5176-2846-401D-805D-29614386632C}"/>
                </a:ext>
              </a:extLst>
            </p:cNvPr>
            <p:cNvSpPr/>
            <p:nvPr/>
          </p:nvSpPr>
          <p:spPr>
            <a:xfrm>
              <a:off x="3700289" y="2269198"/>
              <a:ext cx="1300273" cy="27711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" tIns="45720" rIns="18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 dirty="0">
                  <a:solidFill>
                    <a:schemeClr val="tx1"/>
                  </a:solidFill>
                </a:rPr>
                <a:t>Wholesale Funding Risk</a:t>
              </a:r>
            </a:p>
            <a:p>
              <a:pPr>
                <a:spcAft>
                  <a:spcPts val="600"/>
                </a:spcAft>
              </a:pPr>
              <a:r>
                <a:rPr lang="en-GB" sz="1400" dirty="0">
                  <a:solidFill>
                    <a:schemeClr val="tx1"/>
                  </a:solidFill>
                </a:rPr>
                <a:t>Deposit Risk</a:t>
              </a:r>
            </a:p>
            <a:p>
              <a:pPr>
                <a:spcAft>
                  <a:spcPts val="600"/>
                </a:spcAft>
              </a:pPr>
              <a:r>
                <a:rPr lang="en-GB" sz="1400" dirty="0">
                  <a:solidFill>
                    <a:schemeClr val="tx1"/>
                  </a:solidFill>
                </a:rPr>
                <a:t>Funding Mismatch Risk</a:t>
              </a:r>
            </a:p>
            <a:p>
              <a:pPr>
                <a:spcAft>
                  <a:spcPts val="600"/>
                </a:spcAft>
              </a:pPr>
              <a:r>
                <a:rPr lang="en-GB" sz="1400" dirty="0">
                  <a:solidFill>
                    <a:schemeClr val="tx1"/>
                  </a:solidFill>
                </a:rPr>
                <a:t>Intraday Risk</a:t>
              </a:r>
            </a:p>
            <a:p>
              <a:pPr>
                <a:spcAft>
                  <a:spcPts val="600"/>
                </a:spcAft>
              </a:pPr>
              <a:r>
                <a:rPr lang="en-GB" sz="1400" dirty="0">
                  <a:solidFill>
                    <a:schemeClr val="tx1"/>
                  </a:solidFill>
                </a:rPr>
                <a:t>Off-Balance Sheet Risk</a:t>
              </a:r>
            </a:p>
            <a:p>
              <a:pPr>
                <a:spcAft>
                  <a:spcPts val="600"/>
                </a:spcAft>
              </a:pPr>
              <a:r>
                <a:rPr lang="en-GB" sz="1400" dirty="0">
                  <a:solidFill>
                    <a:schemeClr val="tx1"/>
                  </a:solidFill>
                </a:rPr>
                <a:t>Marketable Asset Risk</a:t>
              </a:r>
            </a:p>
            <a:p>
              <a:pPr>
                <a:spcAft>
                  <a:spcPts val="600"/>
                </a:spcAft>
              </a:pPr>
              <a:r>
                <a:rPr lang="en-GB" sz="1400" dirty="0">
                  <a:solidFill>
                    <a:schemeClr val="tx1"/>
                  </a:solidFill>
                </a:rPr>
                <a:t>Non-Marketable Asset Risk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3FBC29A-BA69-4F07-8E2C-F656592D432A}"/>
                </a:ext>
              </a:extLst>
            </p:cNvPr>
            <p:cNvSpPr/>
            <p:nvPr/>
          </p:nvSpPr>
          <p:spPr>
            <a:xfrm>
              <a:off x="6487884" y="2254634"/>
              <a:ext cx="1089303" cy="278545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" tIns="45720" rIns="18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 dirty="0">
                  <a:solidFill>
                    <a:schemeClr val="tx1"/>
                  </a:solidFill>
                </a:rPr>
                <a:t>Products and services</a:t>
              </a:r>
            </a:p>
            <a:p>
              <a:pPr>
                <a:spcAft>
                  <a:spcPts val="600"/>
                </a:spcAft>
              </a:pPr>
              <a:r>
                <a:rPr lang="en-GB" sz="1400" dirty="0">
                  <a:solidFill>
                    <a:schemeClr val="tx1"/>
                  </a:solidFill>
                </a:rPr>
                <a:t>Governance and internal processes</a:t>
              </a:r>
            </a:p>
            <a:p>
              <a:pPr>
                <a:spcAft>
                  <a:spcPts val="600"/>
                </a:spcAft>
              </a:pPr>
              <a:r>
                <a:rPr lang="en-GB" sz="1400" dirty="0">
                  <a:solidFill>
                    <a:schemeClr val="tx1"/>
                  </a:solidFill>
                </a:rPr>
                <a:t>Financial Crime</a:t>
              </a:r>
            </a:p>
            <a:p>
              <a:pPr>
                <a:spcAft>
                  <a:spcPts val="600"/>
                </a:spcAft>
              </a:pPr>
              <a:r>
                <a:rPr lang="en-GB" sz="1400" dirty="0">
                  <a:solidFill>
                    <a:schemeClr val="tx1"/>
                  </a:solidFill>
                </a:rPr>
                <a:t>Market Abuse</a:t>
              </a:r>
            </a:p>
            <a:p>
              <a:pPr>
                <a:spcAft>
                  <a:spcPts val="600"/>
                </a:spcAft>
              </a:pPr>
              <a:r>
                <a:rPr lang="en-GB" sz="1400" dirty="0">
                  <a:solidFill>
                    <a:schemeClr val="tx1"/>
                  </a:solidFill>
                </a:rPr>
                <a:t>Prudential Reporting</a:t>
              </a:r>
            </a:p>
            <a:p>
              <a:pPr>
                <a:spcAft>
                  <a:spcPts val="600"/>
                </a:spcAft>
              </a:pPr>
              <a:r>
                <a:rPr lang="en-GB" sz="1400" dirty="0">
                  <a:solidFill>
                    <a:schemeClr val="tx1"/>
                  </a:solidFill>
                </a:rPr>
                <a:t>Security</a:t>
              </a:r>
            </a:p>
            <a:p>
              <a:pPr>
                <a:spcAft>
                  <a:spcPts val="600"/>
                </a:spcAft>
              </a:pPr>
              <a:r>
                <a:rPr lang="en-GB" sz="1400" dirty="0">
                  <a:solidFill>
                    <a:schemeClr val="tx1"/>
                  </a:solidFill>
                </a:rPr>
                <a:t>Data 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6A63944-4A3B-4CB0-BDD2-6AC3BAC7BF98}"/>
                </a:ext>
              </a:extLst>
            </p:cNvPr>
            <p:cNvSpPr/>
            <p:nvPr/>
          </p:nvSpPr>
          <p:spPr>
            <a:xfrm>
              <a:off x="10541351" y="2248953"/>
              <a:ext cx="1008214" cy="27818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" tIns="45720" rIns="18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GB" sz="1400" dirty="0">
                  <a:solidFill>
                    <a:schemeClr val="tx1"/>
                  </a:solidFill>
                </a:rPr>
                <a:t>Key Partner Risk</a:t>
              </a:r>
            </a:p>
            <a:p>
              <a:pPr algn="ctr">
                <a:spcBef>
                  <a:spcPts val="600"/>
                </a:spcBef>
              </a:pPr>
              <a:r>
                <a:rPr lang="en-GB" sz="1400" dirty="0">
                  <a:solidFill>
                    <a:schemeClr val="tx1"/>
                  </a:solidFill>
                </a:rPr>
                <a:t>Key Activity Risk</a:t>
              </a:r>
            </a:p>
            <a:p>
              <a:pPr algn="ctr">
                <a:spcBef>
                  <a:spcPts val="600"/>
                </a:spcBef>
              </a:pPr>
              <a:r>
                <a:rPr lang="en-GB" sz="1400" dirty="0">
                  <a:solidFill>
                    <a:schemeClr val="tx1"/>
                  </a:solidFill>
                </a:rPr>
                <a:t>Key Resources Risk</a:t>
              </a:r>
            </a:p>
            <a:p>
              <a:pPr algn="ctr">
                <a:spcBef>
                  <a:spcPts val="600"/>
                </a:spcBef>
              </a:pPr>
              <a:r>
                <a:rPr lang="en-GB" sz="1400" dirty="0">
                  <a:solidFill>
                    <a:schemeClr val="tx1"/>
                  </a:solidFill>
                </a:rPr>
                <a:t>Fintech</a:t>
              </a:r>
            </a:p>
            <a:p>
              <a:pPr algn="ctr">
                <a:spcBef>
                  <a:spcPts val="600"/>
                </a:spcBef>
              </a:pPr>
              <a:r>
                <a:rPr lang="en-GB" sz="1400" dirty="0">
                  <a:solidFill>
                    <a:schemeClr val="tx1"/>
                  </a:solidFill>
                </a:rPr>
                <a:t>(</a:t>
              </a:r>
              <a:r>
                <a:rPr lang="en-GB" sz="1400" dirty="0" err="1">
                  <a:solidFill>
                    <a:schemeClr val="tx1"/>
                  </a:solidFill>
                </a:rPr>
                <a:t>Regtech</a:t>
              </a:r>
              <a:r>
                <a:rPr lang="en-GB" sz="1400" dirty="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4421764-56B0-48D6-9981-8F789D470C8B}"/>
                </a:ext>
              </a:extLst>
            </p:cNvPr>
            <p:cNvSpPr/>
            <p:nvPr/>
          </p:nvSpPr>
          <p:spPr>
            <a:xfrm>
              <a:off x="5088219" y="2269198"/>
              <a:ext cx="1321077" cy="27708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" tIns="45720" rIns="18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 dirty="0">
                  <a:solidFill>
                    <a:schemeClr val="tx1"/>
                  </a:solidFill>
                </a:rPr>
                <a:t>Process Risk</a:t>
              </a:r>
            </a:p>
            <a:p>
              <a:pPr>
                <a:spcAft>
                  <a:spcPts val="600"/>
                </a:spcAft>
              </a:pPr>
              <a:r>
                <a:rPr lang="en-GB" sz="1400" dirty="0">
                  <a:solidFill>
                    <a:schemeClr val="tx1"/>
                  </a:solidFill>
                </a:rPr>
                <a:t>IT Risk</a:t>
              </a:r>
            </a:p>
            <a:p>
              <a:pPr>
                <a:spcAft>
                  <a:spcPts val="600"/>
                </a:spcAft>
              </a:pPr>
              <a:r>
                <a:rPr lang="en-GB" sz="1400" dirty="0">
                  <a:solidFill>
                    <a:schemeClr val="tx1"/>
                  </a:solidFill>
                </a:rPr>
                <a:t>Reputational Risk</a:t>
              </a:r>
            </a:p>
            <a:p>
              <a:pPr>
                <a:spcAft>
                  <a:spcPts val="600"/>
                </a:spcAft>
              </a:pPr>
              <a:r>
                <a:rPr lang="en-GB" sz="1400" dirty="0">
                  <a:solidFill>
                    <a:schemeClr val="tx1"/>
                  </a:solidFill>
                </a:rPr>
                <a:t>Conduct Risk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6CEA8C3-8D09-4395-921A-2B24DF1C1E1F}"/>
                </a:ext>
              </a:extLst>
            </p:cNvPr>
            <p:cNvSpPr/>
            <p:nvPr/>
          </p:nvSpPr>
          <p:spPr>
            <a:xfrm>
              <a:off x="652463" y="2301601"/>
              <a:ext cx="267835" cy="273849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</a:rPr>
                <a:t>Level 2 Risks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805182C-C12C-4F3E-B115-9CDBC0AC8E9C}"/>
                </a:ext>
              </a:extLst>
            </p:cNvPr>
            <p:cNvSpPr/>
            <p:nvPr/>
          </p:nvSpPr>
          <p:spPr>
            <a:xfrm>
              <a:off x="972000" y="1320840"/>
              <a:ext cx="1301392" cy="875517"/>
            </a:xfrm>
            <a:prstGeom prst="rect">
              <a:avLst/>
            </a:prstGeom>
            <a:solidFill>
              <a:srgbClr val="8DA9D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</a:rPr>
                <a:t>Credit Risk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B95009E-01CB-44FE-8969-8D32F69AD0F9}"/>
                </a:ext>
              </a:extLst>
            </p:cNvPr>
            <p:cNvSpPr/>
            <p:nvPr/>
          </p:nvSpPr>
          <p:spPr>
            <a:xfrm>
              <a:off x="2344353" y="1320840"/>
              <a:ext cx="1291249" cy="875517"/>
            </a:xfrm>
            <a:prstGeom prst="rect">
              <a:avLst/>
            </a:prstGeom>
            <a:solidFill>
              <a:srgbClr val="8DA9D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</a:rPr>
                <a:t>Market risk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A691C00-CDA8-4BD8-872A-1A6E10276E4E}"/>
                </a:ext>
              </a:extLst>
            </p:cNvPr>
            <p:cNvSpPr/>
            <p:nvPr/>
          </p:nvSpPr>
          <p:spPr>
            <a:xfrm>
              <a:off x="3706563" y="1320840"/>
              <a:ext cx="1294000" cy="875517"/>
            </a:xfrm>
            <a:prstGeom prst="rect">
              <a:avLst/>
            </a:prstGeom>
            <a:solidFill>
              <a:srgbClr val="8DA9D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</a:rPr>
                <a:t>Liquidity Risk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77DBC08-5242-43C1-BE95-F024AAE466D6}"/>
                </a:ext>
              </a:extLst>
            </p:cNvPr>
            <p:cNvSpPr/>
            <p:nvPr/>
          </p:nvSpPr>
          <p:spPr>
            <a:xfrm>
              <a:off x="5088220" y="1319868"/>
              <a:ext cx="2488968" cy="409105"/>
            </a:xfrm>
            <a:prstGeom prst="rect">
              <a:avLst/>
            </a:prstGeom>
            <a:solidFill>
              <a:srgbClr val="8DA9D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</a:rPr>
                <a:t>Operational Risk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B873C04-5381-411D-ACB9-15DD234986EC}"/>
                </a:ext>
              </a:extLst>
            </p:cNvPr>
            <p:cNvSpPr/>
            <p:nvPr/>
          </p:nvSpPr>
          <p:spPr>
            <a:xfrm>
              <a:off x="6487885" y="1787251"/>
              <a:ext cx="1089303" cy="409105"/>
            </a:xfrm>
            <a:prstGeom prst="rect">
              <a:avLst/>
            </a:prstGeom>
            <a:solidFill>
              <a:srgbClr val="8DA9D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</a:rPr>
                <a:t>Compliance Risk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9984BEB-1495-483D-BEEB-CF1AE15D9714}"/>
                </a:ext>
              </a:extLst>
            </p:cNvPr>
            <p:cNvSpPr/>
            <p:nvPr/>
          </p:nvSpPr>
          <p:spPr>
            <a:xfrm>
              <a:off x="7686831" y="1320840"/>
              <a:ext cx="838199" cy="875517"/>
            </a:xfrm>
            <a:prstGeom prst="rect">
              <a:avLst/>
            </a:prstGeom>
            <a:solidFill>
              <a:srgbClr val="8DA9D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</a:rPr>
                <a:t>Model Risk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4E7F277-7B6E-4D20-8923-426063E24E6D}"/>
                </a:ext>
              </a:extLst>
            </p:cNvPr>
            <p:cNvSpPr/>
            <p:nvPr/>
          </p:nvSpPr>
          <p:spPr>
            <a:xfrm>
              <a:off x="8625924" y="1320840"/>
              <a:ext cx="838199" cy="875517"/>
            </a:xfrm>
            <a:prstGeom prst="rect">
              <a:avLst/>
            </a:prstGeom>
            <a:solidFill>
              <a:srgbClr val="8DA9D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</a:rPr>
                <a:t>Insurance Risk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7C44E9E-B3F5-41D9-A010-66A083FAC3F6}"/>
                </a:ext>
              </a:extLst>
            </p:cNvPr>
            <p:cNvSpPr/>
            <p:nvPr/>
          </p:nvSpPr>
          <p:spPr>
            <a:xfrm>
              <a:off x="10548971" y="1320840"/>
              <a:ext cx="1008212" cy="875517"/>
            </a:xfrm>
            <a:prstGeom prst="rect">
              <a:avLst/>
            </a:prstGeom>
            <a:solidFill>
              <a:srgbClr val="8DA9D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</a:rPr>
                <a:t>Business Model Risk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2826BA4-5A78-4B76-A052-F728EB0CA82A}"/>
                </a:ext>
              </a:extLst>
            </p:cNvPr>
            <p:cNvSpPr/>
            <p:nvPr/>
          </p:nvSpPr>
          <p:spPr>
            <a:xfrm>
              <a:off x="9565018" y="1320840"/>
              <a:ext cx="900000" cy="875517"/>
            </a:xfrm>
            <a:prstGeom prst="rect">
              <a:avLst/>
            </a:prstGeom>
            <a:solidFill>
              <a:srgbClr val="8DA9D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</a:rPr>
                <a:t>ESG Risk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B17F6F8-1B73-4073-B40B-C016EB68A7DC}"/>
                </a:ext>
              </a:extLst>
            </p:cNvPr>
            <p:cNvSpPr/>
            <p:nvPr/>
          </p:nvSpPr>
          <p:spPr>
            <a:xfrm>
              <a:off x="640597" y="1319868"/>
              <a:ext cx="267835" cy="8764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</a:rPr>
                <a:t>Level 1 Risks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5AF28ADC-AF46-4A03-9FCF-405185019BA0}"/>
              </a:ext>
            </a:extLst>
          </p:cNvPr>
          <p:cNvSpPr txBox="1"/>
          <p:nvPr/>
        </p:nvSpPr>
        <p:spPr>
          <a:xfrm>
            <a:off x="3511196" y="6280704"/>
            <a:ext cx="8130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Adapted from CBS / Nordea / </a:t>
            </a:r>
            <a:r>
              <a:rPr lang="en-GB" sz="1200" b="1" dirty="0" err="1"/>
              <a:t>Plesner</a:t>
            </a:r>
            <a:r>
              <a:rPr lang="en-GB" sz="1200" b="1" dirty="0"/>
              <a:t> Course on Risk Management and Compliance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096FBAF-2E70-414F-91CA-9DCE24D31A9A}"/>
              </a:ext>
            </a:extLst>
          </p:cNvPr>
          <p:cNvSpPr/>
          <p:nvPr/>
        </p:nvSpPr>
        <p:spPr>
          <a:xfrm>
            <a:off x="7683941" y="1855097"/>
            <a:ext cx="821898" cy="42708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" tIns="45720" rIns="18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en-GB" sz="1400" dirty="0">
                <a:solidFill>
                  <a:schemeClr val="tx1"/>
                </a:solidFill>
              </a:rPr>
              <a:t>Poor quant. models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AA87F2F-77E4-4E92-9B17-DF6ACA6ADE20}"/>
              </a:ext>
            </a:extLst>
          </p:cNvPr>
          <p:cNvSpPr/>
          <p:nvPr/>
        </p:nvSpPr>
        <p:spPr>
          <a:xfrm>
            <a:off x="8618709" y="1837996"/>
            <a:ext cx="838199" cy="42735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" tIns="45720" rIns="18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en-GB" sz="1200" dirty="0">
                <a:solidFill>
                  <a:schemeClr val="tx1"/>
                </a:solidFill>
              </a:rPr>
              <a:t>Unexpected risk to due changes in assumption:</a:t>
            </a:r>
          </a:p>
          <a:p>
            <a:pPr>
              <a:spcAft>
                <a:spcPts val="600"/>
              </a:spcAft>
            </a:pPr>
            <a:r>
              <a:rPr lang="en-GB" sz="1200" dirty="0">
                <a:solidFill>
                  <a:schemeClr val="tx1"/>
                </a:solidFill>
              </a:rPr>
              <a:t>Longevity</a:t>
            </a:r>
          </a:p>
          <a:p>
            <a:pPr>
              <a:spcAft>
                <a:spcPts val="600"/>
              </a:spcAft>
            </a:pPr>
            <a:r>
              <a:rPr lang="en-GB" sz="1200" dirty="0">
                <a:solidFill>
                  <a:schemeClr val="tx1"/>
                </a:solidFill>
              </a:rPr>
              <a:t>Volatility</a:t>
            </a:r>
          </a:p>
          <a:p>
            <a:pPr>
              <a:spcAft>
                <a:spcPts val="600"/>
              </a:spcAft>
            </a:pPr>
            <a:r>
              <a:rPr lang="en-GB" sz="1200" dirty="0">
                <a:solidFill>
                  <a:schemeClr val="tx1"/>
                </a:solidFill>
              </a:rPr>
              <a:t>Climate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418B443-C440-4B5F-9570-A419E70343C5}"/>
              </a:ext>
            </a:extLst>
          </p:cNvPr>
          <p:cNvSpPr/>
          <p:nvPr/>
        </p:nvSpPr>
        <p:spPr>
          <a:xfrm>
            <a:off x="9562127" y="1837996"/>
            <a:ext cx="882084" cy="42735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" tIns="45720" rIns="18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en-GB" sz="1200" dirty="0">
                <a:solidFill>
                  <a:schemeClr val="tx1"/>
                </a:solidFill>
              </a:rPr>
              <a:t>Changes in Consumer Expectations</a:t>
            </a:r>
          </a:p>
          <a:p>
            <a:pPr>
              <a:spcAft>
                <a:spcPts val="600"/>
              </a:spcAft>
            </a:pPr>
            <a:r>
              <a:rPr lang="en-GB" sz="1200" dirty="0">
                <a:solidFill>
                  <a:schemeClr val="tx1"/>
                </a:solidFill>
              </a:rPr>
              <a:t>Climate Change</a:t>
            </a:r>
          </a:p>
        </p:txBody>
      </p:sp>
    </p:spTree>
    <p:extLst>
      <p:ext uri="{BB962C8B-B14F-4D97-AF65-F5344CB8AC3E}">
        <p14:creationId xmlns:p14="http://schemas.microsoft.com/office/powerpoint/2010/main" val="4108712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11D8EE3-B959-4360-BDD0-C1AFF9D18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4967AA"/>
                </a:solidFill>
                <a:latin typeface="CBS NEW" panose="02000506080000020004" pitchFamily="2" charset="0"/>
              </a:rPr>
              <a:t>On Compliance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C1C9055-8D78-4916-BE5E-5A6ECD5326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F5FC2D-E284-4B52-A534-2337D135F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D49E-DFF2-4611-98DB-F3FD173C5F6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48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A40D4F-89A0-44A5-B567-758EFA13D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92480"/>
            <a:ext cx="10515600" cy="538448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4000" dirty="0"/>
              <a:t>Compliance is a Function of Risk</a:t>
            </a:r>
          </a:p>
          <a:p>
            <a:pPr marL="0" indent="0" algn="ctr">
              <a:buNone/>
            </a:pPr>
            <a:r>
              <a:rPr lang="en-GB" sz="3200" dirty="0"/>
              <a:t>(and risk is multi-dimensional)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79828D-534B-456F-83CB-9DD6FC2BF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D49E-DFF2-4611-98DB-F3FD173C5F6F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864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86549" y="470352"/>
            <a:ext cx="10515600" cy="1100138"/>
          </a:xfrm>
        </p:spPr>
        <p:txBody>
          <a:bodyPr>
            <a:normAutofit/>
          </a:bodyPr>
          <a:lstStyle/>
          <a:p>
            <a:r>
              <a:rPr lang="en-GB" altLang="en-US" dirty="0">
                <a:solidFill>
                  <a:srgbClr val="4967AA"/>
                </a:solidFill>
                <a:latin typeface="CBS NEW" panose="02000506080000020004" pitchFamily="2" charset="0"/>
              </a:rPr>
              <a:t>A word about myself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686549" y="1465987"/>
            <a:ext cx="8921696" cy="4877908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 sz="2200" dirty="0"/>
              <a:t>Professor for Risk, Regulation, and Compliance at Copenhagen Business School (CCG)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GB" altLang="en-US" sz="2200" dirty="0"/>
              <a:t>Member of the Centre for Economic Performance, London School of Economics (Crime Lab)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GB" altLang="en-US" sz="2200" dirty="0"/>
              <a:t>Previously: Financial Markets Group, London School of Economics </a:t>
            </a:r>
          </a:p>
          <a:p>
            <a:pPr lvl="1">
              <a:lnSpc>
                <a:spcPct val="100000"/>
              </a:lnSpc>
            </a:pPr>
            <a:r>
              <a:rPr lang="en-GB" altLang="en-US" sz="2200" dirty="0"/>
              <a:t>Interested in Boards, Banks, and Gender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altLang="en-US" sz="2200" dirty="0"/>
              <a:t>PhD: London School of Economics on the Economics of the Firm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altLang="en-US" sz="2200" dirty="0"/>
              <a:t>Empirical Economist (loves data)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altLang="en-US" sz="2200" dirty="0"/>
              <a:t>German by birth, European by heart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8B3B0C-71E5-4C4D-B2DF-89EF4BB04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D49E-DFF2-4611-98DB-F3FD173C5F6F}" type="slidenum">
              <a:rPr lang="en-GB" smtClean="0"/>
              <a:t>2</a:t>
            </a:fld>
            <a:endParaRPr lang="en-GB"/>
          </a:p>
        </p:txBody>
      </p:sp>
      <p:pic>
        <p:nvPicPr>
          <p:cNvPr id="4" name="Picture 3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AA851801-D674-4674-8557-C3023BECC6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782" y="385627"/>
            <a:ext cx="2289888" cy="2258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4" descr="G:\CCG\Student Assistant, Communication\Logoer og billeder\Logoer Nordic Finance\Nordic finance logo blå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042" y="6124661"/>
            <a:ext cx="2930760" cy="57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221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A40D4F-89A0-44A5-B567-758EFA13D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92480"/>
            <a:ext cx="10515600" cy="538448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3600" dirty="0"/>
              <a:t>Compliance efforts need to be </a:t>
            </a:r>
            <a:r>
              <a:rPr lang="en-GB" sz="3600" b="1" dirty="0"/>
              <a:t>proportional</a:t>
            </a:r>
            <a:r>
              <a:rPr lang="en-GB" sz="3600" dirty="0"/>
              <a:t> to risk</a:t>
            </a:r>
          </a:p>
          <a:p>
            <a:pPr marL="0" indent="0" algn="ctr">
              <a:buNone/>
            </a:pPr>
            <a:endParaRPr lang="en-GB" sz="3600" dirty="0"/>
          </a:p>
          <a:p>
            <a:pPr marL="0" indent="0" algn="ctr">
              <a:buNone/>
            </a:pPr>
            <a:r>
              <a:rPr lang="en-GB" sz="3600" dirty="0"/>
              <a:t>Regulator is interested in process, not ‘box-ticking’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79828D-534B-456F-83CB-9DD6FC2BF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D49E-DFF2-4611-98DB-F3FD173C5F6F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280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86D7C-350C-49A4-BB58-B89559505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566" y="251913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dirty="0">
                <a:solidFill>
                  <a:srgbClr val="4967AA"/>
                </a:solidFill>
                <a:latin typeface="CBS NEW" panose="02000506080000020004" pitchFamily="2" charset="0"/>
              </a:rPr>
              <a:t>Compliance Function</a:t>
            </a:r>
            <a:br>
              <a:rPr lang="en-GB" sz="4800" dirty="0">
                <a:solidFill>
                  <a:srgbClr val="4967AA"/>
                </a:solidFill>
                <a:latin typeface="CBS NEW" panose="02000506080000020004" pitchFamily="2" charset="0"/>
              </a:rPr>
            </a:br>
            <a:r>
              <a:rPr lang="en-GB" sz="2400" dirty="0">
                <a:solidFill>
                  <a:srgbClr val="4967AA"/>
                </a:solidFill>
                <a:latin typeface="CBS NEW" panose="02000506080000020004" pitchFamily="2" charset="0"/>
              </a:rPr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E78DB-DB22-42E3-B37B-8DFDCCDFE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566" y="1736725"/>
            <a:ext cx="10515600" cy="4802187"/>
          </a:xfrm>
        </p:spPr>
        <p:txBody>
          <a:bodyPr>
            <a:normAutofit/>
          </a:bodyPr>
          <a:lstStyle/>
          <a:p>
            <a:r>
              <a:rPr lang="en-GB" dirty="0"/>
              <a:t>Monitor and assess </a:t>
            </a:r>
            <a:r>
              <a:rPr lang="en-GB" dirty="0">
                <a:solidFill>
                  <a:srgbClr val="4967AA"/>
                </a:solidFill>
              </a:rPr>
              <a:t>effectiveness of methods and procedures</a:t>
            </a:r>
            <a:r>
              <a:rPr lang="en-GB" dirty="0">
                <a:solidFill>
                  <a:srgbClr val="00B0F0"/>
                </a:solidFill>
              </a:rPr>
              <a:t> </a:t>
            </a:r>
            <a:r>
              <a:rPr lang="en-GB" dirty="0"/>
              <a:t>to identify and mitigate risks</a:t>
            </a:r>
          </a:p>
          <a:p>
            <a:r>
              <a:rPr lang="en-GB" dirty="0"/>
              <a:t>Report the findings to the Executive, and the Board of Directors</a:t>
            </a:r>
          </a:p>
          <a:p>
            <a:r>
              <a:rPr lang="en-GB" dirty="0"/>
              <a:t>Requirements for compliance function:</a:t>
            </a:r>
          </a:p>
          <a:p>
            <a:pPr marL="971550" lvl="1" indent="-514350">
              <a:buAutoNum type="arabicParenR"/>
            </a:pPr>
            <a:r>
              <a:rPr lang="en-GB" dirty="0"/>
              <a:t>is </a:t>
            </a:r>
            <a:r>
              <a:rPr lang="en-US" dirty="0"/>
              <a:t>independent</a:t>
            </a:r>
          </a:p>
          <a:p>
            <a:pPr marL="971550" lvl="1" indent="-514350">
              <a:buAutoNum type="arabicParenR"/>
            </a:pPr>
            <a:r>
              <a:rPr lang="en-US" dirty="0"/>
              <a:t>no conflicts of interest</a:t>
            </a:r>
          </a:p>
          <a:p>
            <a:pPr marL="971550" lvl="1" indent="-514350">
              <a:buAutoNum type="arabicParenR"/>
            </a:pPr>
            <a:r>
              <a:rPr lang="en-US" dirty="0"/>
              <a:t>appoints staff responsible for compliance</a:t>
            </a:r>
          </a:p>
          <a:p>
            <a:pPr marL="971550" lvl="1" indent="-514350">
              <a:buAutoNum type="arabicParenR"/>
            </a:pPr>
            <a:r>
              <a:rPr lang="en-US" dirty="0"/>
              <a:t>bank allocates sufficient resources</a:t>
            </a:r>
          </a:p>
          <a:p>
            <a:pPr marL="971550" lvl="1" indent="-514350">
              <a:buAutoNum type="arabicParenR"/>
            </a:pPr>
            <a:r>
              <a:rPr lang="en-US" dirty="0"/>
              <a:t>staff has necessary competencies and knowledge to perform duties</a:t>
            </a:r>
          </a:p>
          <a:p>
            <a:pPr marL="971550" lvl="1" indent="-514350">
              <a:buAutoNum type="arabicParenR"/>
            </a:pPr>
            <a:r>
              <a:rPr lang="en-US" dirty="0"/>
              <a:t>staff has access to all relevant information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996484-E1F1-485C-BF93-31ECA64A8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D49E-DFF2-4611-98DB-F3FD173C5F6F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9868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86D7C-350C-49A4-BB58-B89559505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394" y="295457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dirty="0">
                <a:solidFill>
                  <a:srgbClr val="4967AA"/>
                </a:solidFill>
                <a:latin typeface="CBS NEW" panose="02000506080000020004" pitchFamily="2" charset="0"/>
              </a:rPr>
              <a:t>Compliance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E78DB-DB22-42E3-B37B-8DFDCCDFE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606" y="1520554"/>
            <a:ext cx="10515600" cy="4802187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Compliance tied to Banking License, for others relatively new (MIFID I, 2007). </a:t>
            </a:r>
          </a:p>
          <a:p>
            <a:r>
              <a:rPr lang="en-GB" dirty="0"/>
              <a:t>Compliance costly</a:t>
            </a:r>
          </a:p>
          <a:p>
            <a:pPr lvl="1"/>
            <a:r>
              <a:rPr lang="en-GB" dirty="0"/>
              <a:t>Compliance function can get very big, with little direct value added</a:t>
            </a:r>
          </a:p>
          <a:p>
            <a:pPr lvl="1"/>
            <a:r>
              <a:rPr lang="en-GB" dirty="0"/>
              <a:t>Whistleblowing</a:t>
            </a:r>
          </a:p>
          <a:p>
            <a:r>
              <a:rPr lang="en-GB" dirty="0"/>
              <a:t>Non-compliance also costly</a:t>
            </a:r>
          </a:p>
          <a:p>
            <a:pPr lvl="1"/>
            <a:r>
              <a:rPr lang="en-GB" dirty="0"/>
              <a:t>Fines</a:t>
            </a:r>
          </a:p>
          <a:p>
            <a:pPr lvl="1"/>
            <a:r>
              <a:rPr lang="en-GB" dirty="0"/>
              <a:t>Reputational damage (naming and shaming)</a:t>
            </a:r>
          </a:p>
          <a:p>
            <a:r>
              <a:rPr lang="en-GB" dirty="0"/>
              <a:t>Trade-off between cost and benefits</a:t>
            </a:r>
          </a:p>
          <a:p>
            <a:r>
              <a:rPr lang="en-GB" dirty="0"/>
              <a:t>Interesting cases</a:t>
            </a:r>
          </a:p>
          <a:p>
            <a:pPr lvl="1"/>
            <a:r>
              <a:rPr lang="en-GB" dirty="0"/>
              <a:t>B737 Max</a:t>
            </a:r>
          </a:p>
          <a:p>
            <a:pPr lvl="1"/>
            <a:r>
              <a:rPr lang="en-GB" dirty="0"/>
              <a:t>BP (Deepwater Horizon)</a:t>
            </a:r>
            <a:endParaRPr lang="en-GB" dirty="0">
              <a:hlinkClick r:id="rId2"/>
            </a:endParaRPr>
          </a:p>
          <a:p>
            <a:pPr lvl="1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996484-E1F1-485C-BF93-31ECA64A8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D49E-DFF2-4611-98DB-F3FD173C5F6F}" type="slidenum">
              <a:rPr lang="en-GB" smtClean="0"/>
              <a:t>22</a:t>
            </a:fld>
            <a:endParaRPr lang="en-GB"/>
          </a:p>
        </p:txBody>
      </p:sp>
      <p:pic>
        <p:nvPicPr>
          <p:cNvPr id="6" name="Picture 4" descr="G:\CCG\Student Assistant, Communication\Logoer og billeder\Logoer Nordic Finance\Nordic finance logo blå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6509" y="6147947"/>
            <a:ext cx="2930760" cy="57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9848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15168-4B97-4B40-8E17-955495376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09" y="254072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dirty="0">
                <a:solidFill>
                  <a:srgbClr val="4967AA"/>
                </a:solidFill>
                <a:latin typeface="CBS NEW" panose="02000506080000020004" pitchFamily="2" charset="0"/>
              </a:rPr>
              <a:t>Three Lines of Defence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5C1B73-FE88-4986-BFF1-414FB6DD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D49E-DFF2-4611-98DB-F3FD173C5F6F}" type="slidenum">
              <a:rPr lang="en-GB" smtClean="0"/>
              <a:t>23</a:t>
            </a:fld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E575C4-C293-4E93-A525-E71AC1AD902F}"/>
              </a:ext>
            </a:extLst>
          </p:cNvPr>
          <p:cNvSpPr/>
          <p:nvPr/>
        </p:nvSpPr>
        <p:spPr>
          <a:xfrm>
            <a:off x="866113" y="1828800"/>
            <a:ext cx="3043157" cy="297809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CC11E16-1082-48DD-93FD-5ACFCC7517F9}"/>
              </a:ext>
            </a:extLst>
          </p:cNvPr>
          <p:cNvSpPr/>
          <p:nvPr/>
        </p:nvSpPr>
        <p:spPr>
          <a:xfrm>
            <a:off x="4609002" y="1828800"/>
            <a:ext cx="3043157" cy="297809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049C4C2-3A51-4EB4-A4CF-5B6C438A7886}"/>
              </a:ext>
            </a:extLst>
          </p:cNvPr>
          <p:cNvSpPr/>
          <p:nvPr/>
        </p:nvSpPr>
        <p:spPr>
          <a:xfrm>
            <a:off x="8351891" y="1828800"/>
            <a:ext cx="3043157" cy="297809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D0474C-DB68-4B83-82F1-B038323829DF}"/>
              </a:ext>
            </a:extLst>
          </p:cNvPr>
          <p:cNvSpPr/>
          <p:nvPr/>
        </p:nvSpPr>
        <p:spPr>
          <a:xfrm>
            <a:off x="1355845" y="1828800"/>
            <a:ext cx="2063692" cy="2432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1</a:t>
            </a:r>
            <a:r>
              <a:rPr lang="en-GB" sz="1200" b="1" baseline="30000" dirty="0">
                <a:solidFill>
                  <a:schemeClr val="tx1"/>
                </a:solidFill>
              </a:rPr>
              <a:t>st</a:t>
            </a:r>
            <a:r>
              <a:rPr lang="en-GB" sz="1200" b="1" dirty="0">
                <a:solidFill>
                  <a:schemeClr val="tx1"/>
                </a:solidFill>
              </a:rPr>
              <a:t> Line of Defence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7181DB-5F6F-4304-A69C-A57BA1B986CA}"/>
              </a:ext>
            </a:extLst>
          </p:cNvPr>
          <p:cNvSpPr/>
          <p:nvPr/>
        </p:nvSpPr>
        <p:spPr>
          <a:xfrm>
            <a:off x="5115230" y="1828800"/>
            <a:ext cx="2030699" cy="2432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2</a:t>
            </a:r>
            <a:r>
              <a:rPr lang="en-GB" sz="1200" b="1" baseline="30000" dirty="0">
                <a:solidFill>
                  <a:schemeClr val="tx1"/>
                </a:solidFill>
              </a:rPr>
              <a:t>nd</a:t>
            </a:r>
            <a:r>
              <a:rPr lang="en-GB" sz="1200" b="1" dirty="0">
                <a:solidFill>
                  <a:schemeClr val="tx1"/>
                </a:solidFill>
              </a:rPr>
              <a:t> Line of Defence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8795AB-162F-4107-AA66-9DB1C70FB038}"/>
              </a:ext>
            </a:extLst>
          </p:cNvPr>
          <p:cNvSpPr/>
          <p:nvPr/>
        </p:nvSpPr>
        <p:spPr>
          <a:xfrm>
            <a:off x="8855485" y="1828800"/>
            <a:ext cx="2063693" cy="2432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3</a:t>
            </a:r>
            <a:r>
              <a:rPr lang="en-GB" sz="1200" b="1" baseline="30000" dirty="0">
                <a:solidFill>
                  <a:schemeClr val="tx1"/>
                </a:solidFill>
              </a:rPr>
              <a:t>rd</a:t>
            </a:r>
            <a:r>
              <a:rPr lang="en-GB" sz="1200" b="1" dirty="0">
                <a:solidFill>
                  <a:schemeClr val="tx1"/>
                </a:solidFill>
              </a:rPr>
              <a:t> Line of Defence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CD58198-5372-4077-A6A3-B73194063312}"/>
              </a:ext>
            </a:extLst>
          </p:cNvPr>
          <p:cNvSpPr/>
          <p:nvPr/>
        </p:nvSpPr>
        <p:spPr>
          <a:xfrm>
            <a:off x="1355845" y="5075339"/>
            <a:ext cx="2063692" cy="620786"/>
          </a:xfrm>
          <a:prstGeom prst="ellipse">
            <a:avLst/>
          </a:prstGeom>
          <a:solidFill>
            <a:srgbClr val="8DA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Execution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B272DF0-FF81-4AF7-A43B-77F9749FA4E3}"/>
              </a:ext>
            </a:extLst>
          </p:cNvPr>
          <p:cNvSpPr/>
          <p:nvPr/>
        </p:nvSpPr>
        <p:spPr>
          <a:xfrm>
            <a:off x="5098732" y="5075339"/>
            <a:ext cx="2030699" cy="620786"/>
          </a:xfrm>
          <a:prstGeom prst="ellipse">
            <a:avLst/>
          </a:prstGeom>
          <a:solidFill>
            <a:srgbClr val="8DA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Monitoring &amp; Control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3529AEF-58D2-4F05-B345-81A02096C91F}"/>
              </a:ext>
            </a:extLst>
          </p:cNvPr>
          <p:cNvSpPr/>
          <p:nvPr/>
        </p:nvSpPr>
        <p:spPr>
          <a:xfrm>
            <a:off x="8858118" y="5075339"/>
            <a:ext cx="2030699" cy="620786"/>
          </a:xfrm>
          <a:prstGeom prst="ellipse">
            <a:avLst/>
          </a:prstGeom>
          <a:solidFill>
            <a:srgbClr val="8DA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Assurance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1F7BE3-6348-44A9-9DF6-F35A2EFEB309}"/>
              </a:ext>
            </a:extLst>
          </p:cNvPr>
          <p:cNvSpPr txBox="1"/>
          <p:nvPr/>
        </p:nvSpPr>
        <p:spPr>
          <a:xfrm>
            <a:off x="866112" y="2642532"/>
            <a:ext cx="3043157" cy="1684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000" dirty="0"/>
              <a:t>It is accountable for identifying, mitigating and reporting the risk status</a:t>
            </a:r>
          </a:p>
          <a:p>
            <a:pPr marL="228600" indent="-2286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000" dirty="0"/>
              <a:t>Promotes the right risk culture</a:t>
            </a:r>
          </a:p>
          <a:p>
            <a:pPr marL="228600" indent="-2286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000" dirty="0"/>
              <a:t>Operates within the agreed risk appetite</a:t>
            </a:r>
          </a:p>
          <a:p>
            <a:pPr marL="228600" indent="-2286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000" dirty="0"/>
              <a:t>Works with the risk owners to ensure risks are identified, assessed, mitigated, monitored and reporting according to the agreed frameworks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B64179-C838-484A-9311-5811526D5C48}"/>
              </a:ext>
            </a:extLst>
          </p:cNvPr>
          <p:cNvSpPr txBox="1"/>
          <p:nvPr/>
        </p:nvSpPr>
        <p:spPr>
          <a:xfrm>
            <a:off x="838200" y="2179525"/>
            <a:ext cx="30431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Business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F42DE4-AF81-457F-A683-448891A78EE7}"/>
              </a:ext>
            </a:extLst>
          </p:cNvPr>
          <p:cNvSpPr txBox="1"/>
          <p:nvPr/>
        </p:nvSpPr>
        <p:spPr>
          <a:xfrm>
            <a:off x="4609002" y="2701525"/>
            <a:ext cx="3043157" cy="1679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000" dirty="0"/>
              <a:t>Designs the risk management frameworks</a:t>
            </a:r>
          </a:p>
          <a:p>
            <a:pPr marL="228600" indent="-2286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000" dirty="0"/>
              <a:t>Understands the regulatory environment and implication</a:t>
            </a:r>
          </a:p>
          <a:p>
            <a:pPr marL="228600" indent="-2286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000" dirty="0"/>
              <a:t>Provides Policies &amp; Guidelines</a:t>
            </a:r>
          </a:p>
          <a:p>
            <a:pPr marL="228600" indent="-2286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000" dirty="0"/>
              <a:t>Ensures risk management oversight by independent monitoring and controlling of the 1</a:t>
            </a:r>
            <a:r>
              <a:rPr lang="en-GB" sz="1000" baseline="30000" dirty="0"/>
              <a:t>st</a:t>
            </a:r>
            <a:r>
              <a:rPr lang="en-GB" sz="1000" dirty="0"/>
              <a:t> LoD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63DB9D-F9E4-4D32-99B9-24B44457F95F}"/>
              </a:ext>
            </a:extLst>
          </p:cNvPr>
          <p:cNvSpPr txBox="1"/>
          <p:nvPr/>
        </p:nvSpPr>
        <p:spPr>
          <a:xfrm>
            <a:off x="4617249" y="2239860"/>
            <a:ext cx="3026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Group Risk &amp; Compliance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A3C538-08E1-45BF-89DA-2F85E95AFFE7}"/>
              </a:ext>
            </a:extLst>
          </p:cNvPr>
          <p:cNvSpPr txBox="1"/>
          <p:nvPr/>
        </p:nvSpPr>
        <p:spPr>
          <a:xfrm>
            <a:off x="8372683" y="2642532"/>
            <a:ext cx="3029296" cy="1217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000" dirty="0"/>
              <a:t>Internal audit is an independent and objective assurance activity designed to add value and improve the operations</a:t>
            </a:r>
          </a:p>
          <a:p>
            <a:pPr marL="228600" indent="-2286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000" dirty="0"/>
              <a:t>Focuses on operational auditing of the internal control system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C43F08B-038C-4A3B-8959-A9E2099801D0}"/>
              </a:ext>
            </a:extLst>
          </p:cNvPr>
          <p:cNvSpPr txBox="1"/>
          <p:nvPr/>
        </p:nvSpPr>
        <p:spPr>
          <a:xfrm>
            <a:off x="8358822" y="2239861"/>
            <a:ext cx="30431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Group Internal Audit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591A29-462F-4EB9-800F-6AB40BBD18AB}"/>
              </a:ext>
            </a:extLst>
          </p:cNvPr>
          <p:cNvSpPr txBox="1"/>
          <p:nvPr/>
        </p:nvSpPr>
        <p:spPr>
          <a:xfrm>
            <a:off x="4061460" y="6217850"/>
            <a:ext cx="8130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Adapted from CBS / Nordea / </a:t>
            </a:r>
            <a:r>
              <a:rPr lang="en-GB" sz="1200" b="1" dirty="0" err="1"/>
              <a:t>Plesner</a:t>
            </a:r>
            <a:r>
              <a:rPr lang="en-GB" sz="1200" b="1" dirty="0"/>
              <a:t> Course on Risk Management and Compliance.</a:t>
            </a:r>
          </a:p>
        </p:txBody>
      </p:sp>
    </p:spTree>
    <p:extLst>
      <p:ext uri="{BB962C8B-B14F-4D97-AF65-F5344CB8AC3E}">
        <p14:creationId xmlns:p14="http://schemas.microsoft.com/office/powerpoint/2010/main" val="28415286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15168-4B97-4B40-8E17-955495376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912" y="14041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dirty="0">
                <a:solidFill>
                  <a:srgbClr val="4967AA"/>
                </a:solidFill>
                <a:latin typeface="CBS NEW" panose="02000506080000020004" pitchFamily="2" charset="0"/>
              </a:rPr>
              <a:t>Reporting Pyramid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5C1B73-FE88-4986-BFF1-414FB6DD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D49E-DFF2-4611-98DB-F3FD173C5F6F}" type="slidenum">
              <a:rPr lang="en-GB" smtClean="0"/>
              <a:t>24</a:t>
            </a:fld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591A29-462F-4EB9-800F-6AB40BBD18AB}"/>
              </a:ext>
            </a:extLst>
          </p:cNvPr>
          <p:cNvSpPr txBox="1"/>
          <p:nvPr/>
        </p:nvSpPr>
        <p:spPr>
          <a:xfrm>
            <a:off x="1194371" y="6391019"/>
            <a:ext cx="8130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Adapted from CBS / Nordea / </a:t>
            </a:r>
            <a:r>
              <a:rPr lang="en-GB" sz="1200" b="1" dirty="0" err="1"/>
              <a:t>Plesner</a:t>
            </a:r>
            <a:r>
              <a:rPr lang="en-GB" sz="1200" b="1" dirty="0"/>
              <a:t> Course on Risk Management and Compliance.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F142D01-26FA-4A37-AB8A-C1412A6A1278}"/>
              </a:ext>
            </a:extLst>
          </p:cNvPr>
          <p:cNvSpPr/>
          <p:nvPr/>
        </p:nvSpPr>
        <p:spPr>
          <a:xfrm>
            <a:off x="5457387" y="1243883"/>
            <a:ext cx="5629402" cy="5055474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583">
              <a:defRPr/>
            </a:pPr>
            <a:endParaRPr lang="en-GB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2D9BF47-BC9A-4D11-B2C9-42B662F9D9E6}"/>
              </a:ext>
            </a:extLst>
          </p:cNvPr>
          <p:cNvSpPr/>
          <p:nvPr/>
        </p:nvSpPr>
        <p:spPr>
          <a:xfrm>
            <a:off x="5457933" y="1243882"/>
            <a:ext cx="5628855" cy="218881"/>
          </a:xfrm>
          <a:prstGeom prst="rect">
            <a:avLst/>
          </a:prstGeom>
          <a:solidFill>
            <a:srgbClr val="8DA9DB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7" rIns="0" rtlCol="0" anchor="ctr"/>
          <a:lstStyle/>
          <a:p>
            <a:pPr algn="ctr" defTabSz="914583">
              <a:defRPr/>
            </a:pPr>
            <a:r>
              <a:rPr lang="en-GB" sz="1200" b="1" dirty="0">
                <a:solidFill>
                  <a:schemeClr val="tx1"/>
                </a:solidFill>
                <a:latin typeface="Arial"/>
              </a:rPr>
              <a:t>High-level description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0741967-161E-405C-A1DE-1C115EE4AEFA}"/>
              </a:ext>
            </a:extLst>
          </p:cNvPr>
          <p:cNvSpPr/>
          <p:nvPr/>
        </p:nvSpPr>
        <p:spPr>
          <a:xfrm>
            <a:off x="1194371" y="1245264"/>
            <a:ext cx="4041826" cy="218881"/>
          </a:xfrm>
          <a:prstGeom prst="rect">
            <a:avLst/>
          </a:prstGeom>
          <a:solidFill>
            <a:srgbClr val="8DA9DB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7" rIns="0" rtlCol="0" anchor="ctr"/>
          <a:lstStyle/>
          <a:p>
            <a:pPr algn="ctr" defTabSz="914583">
              <a:defRPr/>
            </a:pPr>
            <a:r>
              <a:rPr lang="en-GB" sz="1200" b="1" dirty="0">
                <a:solidFill>
                  <a:schemeClr val="tx1"/>
                </a:solidFill>
                <a:latin typeface="Arial"/>
              </a:rPr>
              <a:t>Illustration of the Governance Hierarchy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F180A48-98E2-4728-83E7-741956F00CCA}"/>
              </a:ext>
            </a:extLst>
          </p:cNvPr>
          <p:cNvSpPr/>
          <p:nvPr/>
        </p:nvSpPr>
        <p:spPr>
          <a:xfrm>
            <a:off x="1196392" y="1467806"/>
            <a:ext cx="4039806" cy="4831550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583">
              <a:defRPr/>
            </a:pPr>
            <a:endParaRPr lang="en-GB" sz="1799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DA898F2-F618-4F2D-B873-BF17260E2B23}"/>
              </a:ext>
            </a:extLst>
          </p:cNvPr>
          <p:cNvSpPr/>
          <p:nvPr/>
        </p:nvSpPr>
        <p:spPr>
          <a:xfrm>
            <a:off x="6716561" y="5786389"/>
            <a:ext cx="1795463" cy="4086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7" rIns="36007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583">
              <a:lnSpc>
                <a:spcPct val="90000"/>
              </a:lnSpc>
              <a:defRPr/>
            </a:pPr>
            <a:endParaRPr lang="en-GB" sz="9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E4B0DF3-ECA5-4D7B-B77C-2E0AD8B26DAC}"/>
              </a:ext>
            </a:extLst>
          </p:cNvPr>
          <p:cNvSpPr>
            <a:spLocks noChangeAspect="1"/>
          </p:cNvSpPr>
          <p:nvPr/>
        </p:nvSpPr>
        <p:spPr>
          <a:xfrm>
            <a:off x="5571712" y="1805534"/>
            <a:ext cx="150907" cy="157425"/>
          </a:xfrm>
          <a:prstGeom prst="ellipse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583">
              <a:defRPr/>
            </a:pPr>
            <a:r>
              <a:rPr lang="en-GB" sz="800" b="1" dirty="0">
                <a:solidFill>
                  <a:srgbClr val="FFFFFF"/>
                </a:solidFill>
                <a:latin typeface="Arial"/>
              </a:rPr>
              <a:t>1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26B6FE4-AC47-4611-AB96-21A164AC4424}"/>
              </a:ext>
            </a:extLst>
          </p:cNvPr>
          <p:cNvSpPr>
            <a:spLocks noChangeAspect="1"/>
          </p:cNvSpPr>
          <p:nvPr/>
        </p:nvSpPr>
        <p:spPr>
          <a:xfrm>
            <a:off x="5571712" y="2564372"/>
            <a:ext cx="150907" cy="157425"/>
          </a:xfrm>
          <a:prstGeom prst="ellipse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583">
              <a:defRPr/>
            </a:pPr>
            <a:r>
              <a:rPr lang="en-GB" sz="800" b="1" dirty="0">
                <a:solidFill>
                  <a:srgbClr val="FFFFFF"/>
                </a:solidFill>
                <a:latin typeface="Arial"/>
              </a:rPr>
              <a:t>2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F2485E5-80C6-4D07-9E1C-5528E03B1C82}"/>
              </a:ext>
            </a:extLst>
          </p:cNvPr>
          <p:cNvSpPr>
            <a:spLocks noChangeAspect="1"/>
          </p:cNvSpPr>
          <p:nvPr/>
        </p:nvSpPr>
        <p:spPr>
          <a:xfrm>
            <a:off x="5571712" y="3341588"/>
            <a:ext cx="150907" cy="157425"/>
          </a:xfrm>
          <a:prstGeom prst="ellipse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583">
              <a:defRPr/>
            </a:pPr>
            <a:r>
              <a:rPr lang="en-GB" sz="800" b="1" dirty="0">
                <a:solidFill>
                  <a:srgbClr val="FFFFFF"/>
                </a:solidFill>
                <a:latin typeface="Arial"/>
              </a:rPr>
              <a:t>3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58440FE-9F78-4A31-94BB-F71312CD1E5D}"/>
              </a:ext>
            </a:extLst>
          </p:cNvPr>
          <p:cNvSpPr>
            <a:spLocks noChangeAspect="1"/>
          </p:cNvSpPr>
          <p:nvPr/>
        </p:nvSpPr>
        <p:spPr>
          <a:xfrm>
            <a:off x="5571712" y="4142599"/>
            <a:ext cx="150907" cy="157425"/>
          </a:xfrm>
          <a:prstGeom prst="ellipse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583">
              <a:defRPr/>
            </a:pPr>
            <a:r>
              <a:rPr lang="en-GB" sz="800" b="1" dirty="0">
                <a:solidFill>
                  <a:srgbClr val="FFFFFF"/>
                </a:solidFill>
                <a:latin typeface="Arial"/>
              </a:rPr>
              <a:t>4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D9095D2-16F0-4D54-ADF3-C32E984FAE5A}"/>
              </a:ext>
            </a:extLst>
          </p:cNvPr>
          <p:cNvSpPr>
            <a:spLocks noChangeAspect="1"/>
          </p:cNvSpPr>
          <p:nvPr/>
        </p:nvSpPr>
        <p:spPr>
          <a:xfrm>
            <a:off x="5571712" y="5326421"/>
            <a:ext cx="150907" cy="157425"/>
          </a:xfrm>
          <a:prstGeom prst="ellipse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583">
              <a:defRPr/>
            </a:pPr>
            <a:r>
              <a:rPr lang="en-GB" sz="800" b="1" dirty="0">
                <a:solidFill>
                  <a:srgbClr val="FFFFFF"/>
                </a:solidFill>
                <a:latin typeface="Arial"/>
              </a:rPr>
              <a:t>5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A6D1830-40EB-403C-8BF2-E34B710C2949}"/>
              </a:ext>
            </a:extLst>
          </p:cNvPr>
          <p:cNvSpPr/>
          <p:nvPr/>
        </p:nvSpPr>
        <p:spPr>
          <a:xfrm>
            <a:off x="5752133" y="1778469"/>
            <a:ext cx="5334655" cy="3068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7" rIns="36007" rtlCol="0" anchor="t"/>
          <a:lstStyle/>
          <a:p>
            <a:pPr marL="92083" indent="-92083" defTabSz="914583">
              <a:buFont typeface="Arial" panose="020B0604020202020204" pitchFamily="34" charset="0"/>
              <a:buChar char="•"/>
              <a:defRPr/>
            </a:pPr>
            <a:r>
              <a:rPr lang="en-GB" sz="1200" dirty="0">
                <a:solidFill>
                  <a:prstClr val="black"/>
                </a:solidFill>
              </a:rPr>
              <a:t>Final ratification of all material risk management decisions</a:t>
            </a:r>
          </a:p>
          <a:p>
            <a:pPr marL="92083" indent="-92083" defTabSz="914583">
              <a:buFont typeface="Arial" panose="020B0604020202020204" pitchFamily="34" charset="0"/>
              <a:buChar char="•"/>
              <a:defRPr/>
            </a:pPr>
            <a:r>
              <a:rPr lang="en-GB" sz="1200" dirty="0">
                <a:solidFill>
                  <a:schemeClr val="tx1"/>
                </a:solidFill>
              </a:rPr>
              <a:t>Approval of Group risk appetite</a:t>
            </a:r>
          </a:p>
          <a:p>
            <a:pPr marL="92083" indent="-92083" defTabSz="914583">
              <a:buFont typeface="Arial" panose="020B0604020202020204" pitchFamily="34" charset="0"/>
              <a:buChar char="•"/>
              <a:defRPr/>
            </a:pPr>
            <a:r>
              <a:rPr lang="en-GB" sz="1200" dirty="0">
                <a:solidFill>
                  <a:prstClr val="black"/>
                </a:solidFill>
              </a:rPr>
              <a:t>Oversight of highest risk issues (e.g. regulatory issues)</a:t>
            </a:r>
          </a:p>
          <a:p>
            <a:pPr marL="36003" indent="-36003" defTabSz="914583">
              <a:buFont typeface="Arial" panose="020B0604020202020204" pitchFamily="34" charset="0"/>
              <a:buChar char="•"/>
              <a:defRPr/>
            </a:pPr>
            <a:endParaRPr lang="en-GB" sz="900" dirty="0">
              <a:solidFill>
                <a:prstClr val="black"/>
              </a:solidFill>
              <a:latin typeface="Arial"/>
            </a:endParaRPr>
          </a:p>
          <a:p>
            <a:pPr marL="36003" indent="-36003" defTabSz="914583">
              <a:buFont typeface="Arial" panose="020B0604020202020204" pitchFamily="34" charset="0"/>
              <a:buChar char="•"/>
              <a:defRPr/>
            </a:pPr>
            <a:endParaRPr lang="en-GB" sz="900" dirty="0">
              <a:solidFill>
                <a:prstClr val="black"/>
              </a:solidFill>
              <a:latin typeface="Arial"/>
            </a:endParaRPr>
          </a:p>
          <a:p>
            <a:pPr marL="36003" indent="-36003" defTabSz="914583">
              <a:buFont typeface="Arial" panose="020B0604020202020204" pitchFamily="34" charset="0"/>
              <a:buChar char="•"/>
              <a:defRPr/>
            </a:pPr>
            <a:endParaRPr lang="en-GB" sz="9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D7F05B0-0E73-40D7-9843-97A2F39C34DF}"/>
              </a:ext>
            </a:extLst>
          </p:cNvPr>
          <p:cNvSpPr/>
          <p:nvPr/>
        </p:nvSpPr>
        <p:spPr>
          <a:xfrm>
            <a:off x="5752134" y="2528192"/>
            <a:ext cx="5334654" cy="6593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7" rIns="36007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673" indent="-93673" defTabSz="914583">
              <a:buFont typeface="Arial" panose="020B0604020202020204" pitchFamily="34" charset="0"/>
              <a:buChar char="•"/>
              <a:defRPr/>
            </a:pPr>
            <a:r>
              <a:rPr lang="en-GB" sz="1200" dirty="0">
                <a:solidFill>
                  <a:prstClr val="black"/>
                </a:solidFill>
              </a:rPr>
              <a:t>Approval of all material decisions regarding the management of non-financial risks</a:t>
            </a:r>
          </a:p>
          <a:p>
            <a:pPr marL="93673" indent="-93673" defTabSz="914583">
              <a:buFont typeface="Arial" panose="020B0604020202020204" pitchFamily="34" charset="0"/>
              <a:buChar char="•"/>
              <a:defRPr/>
            </a:pPr>
            <a:r>
              <a:rPr lang="en-GB" sz="1200" dirty="0">
                <a:solidFill>
                  <a:prstClr val="black"/>
                </a:solidFill>
              </a:rPr>
              <a:t>Oversight of key group metrics and high risk issues, including review of plans to close</a:t>
            </a:r>
          </a:p>
          <a:p>
            <a:pPr marL="93673" indent="-93673" defTabSz="914583">
              <a:defRPr/>
            </a:pPr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A2159DE-ACA0-4C74-A7AB-4F31ED857085}"/>
              </a:ext>
            </a:extLst>
          </p:cNvPr>
          <p:cNvSpPr/>
          <p:nvPr/>
        </p:nvSpPr>
        <p:spPr>
          <a:xfrm>
            <a:off x="5752133" y="3311569"/>
            <a:ext cx="5334653" cy="5321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7" rIns="36007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673" indent="-93673" defTabSz="914583">
              <a:buFont typeface="Arial" panose="020B0604020202020204" pitchFamily="34" charset="0"/>
              <a:buChar char="•"/>
              <a:defRPr/>
            </a:pPr>
            <a:r>
              <a:rPr lang="en-GB" sz="1200" dirty="0">
                <a:solidFill>
                  <a:prstClr val="black"/>
                </a:solidFill>
              </a:rPr>
              <a:t>Discussion of non-financial risk strategy and execution in the context of overall risk strategy</a:t>
            </a:r>
          </a:p>
          <a:p>
            <a:pPr marL="93673" indent="-93673" defTabSz="914583">
              <a:buFont typeface="Arial" panose="020B0604020202020204" pitchFamily="34" charset="0"/>
              <a:buChar char="•"/>
              <a:defRPr/>
            </a:pPr>
            <a:r>
              <a:rPr lang="en-GB" sz="1200" dirty="0">
                <a:solidFill>
                  <a:prstClr val="black"/>
                </a:solidFill>
              </a:rPr>
              <a:t>Advisory role to CEO and Group Board</a:t>
            </a:r>
          </a:p>
          <a:p>
            <a:pPr marL="93673" indent="-93673" defTabSz="914583">
              <a:buFont typeface="Arial" panose="020B0604020202020204" pitchFamily="34" charset="0"/>
              <a:buChar char="•"/>
              <a:defRPr/>
            </a:pPr>
            <a:r>
              <a:rPr lang="en-GB" sz="1200" dirty="0">
                <a:solidFill>
                  <a:prstClr val="black"/>
                </a:solidFill>
              </a:rPr>
              <a:t>Integrated Risk Reporting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CECB78C-72F2-49CC-AEBA-84E1E48DC991}"/>
              </a:ext>
            </a:extLst>
          </p:cNvPr>
          <p:cNvSpPr/>
          <p:nvPr/>
        </p:nvSpPr>
        <p:spPr>
          <a:xfrm>
            <a:off x="5752134" y="5300961"/>
            <a:ext cx="5334651" cy="655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7" rIns="36007" rtlCol="0" anchor="t"/>
          <a:lstStyle/>
          <a:p>
            <a:pPr marL="87321" indent="-87321" defTabSz="914583">
              <a:buFont typeface="Arial" panose="020B0604020202020204" pitchFamily="34" charset="0"/>
              <a:buChar char="•"/>
              <a:defRPr/>
            </a:pPr>
            <a:r>
              <a:rPr lang="en-GB" sz="1200" dirty="0">
                <a:solidFill>
                  <a:prstClr val="black"/>
                </a:solidFill>
              </a:rPr>
              <a:t>Determines common strategy for non-financial risk management across the Business Area / Country / topic</a:t>
            </a:r>
          </a:p>
          <a:p>
            <a:pPr marL="87321" indent="-87321" defTabSz="914583">
              <a:buFont typeface="Arial" panose="020B0604020202020204" pitchFamily="34" charset="0"/>
              <a:buChar char="•"/>
              <a:defRPr/>
            </a:pPr>
            <a:r>
              <a:rPr lang="en-GB" sz="1200" dirty="0">
                <a:solidFill>
                  <a:prstClr val="black"/>
                </a:solidFill>
              </a:rPr>
              <a:t>Oversight of the execution of BA non-financial risk strategy, decisions and review of key BA risk metrics</a:t>
            </a:r>
          </a:p>
          <a:p>
            <a:pPr marL="87321" indent="-87321" defTabSz="914583">
              <a:buFont typeface="Arial" panose="020B0604020202020204" pitchFamily="34" charset="0"/>
              <a:buChar char="•"/>
              <a:defRPr/>
            </a:pPr>
            <a:r>
              <a:rPr lang="en-GB" sz="1200" dirty="0">
                <a:solidFill>
                  <a:prstClr val="black"/>
                </a:solidFill>
              </a:rPr>
              <a:t>Set mandates for Business Units Sub-forums</a:t>
            </a:r>
          </a:p>
          <a:p>
            <a:pPr marL="36003" indent="-36003" defTabSz="914583">
              <a:buFont typeface="Arial" panose="020B0604020202020204" pitchFamily="34" charset="0"/>
              <a:buChar char="•"/>
              <a:defRPr/>
            </a:pPr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AD35021-9244-4849-9E1E-1331FB7D7956}"/>
              </a:ext>
            </a:extLst>
          </p:cNvPr>
          <p:cNvSpPr/>
          <p:nvPr/>
        </p:nvSpPr>
        <p:spPr>
          <a:xfrm>
            <a:off x="5752132" y="4127179"/>
            <a:ext cx="5334653" cy="890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7" rIns="36007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673" indent="-93673" defTabSz="914583">
              <a:buFont typeface="Arial" panose="020B0604020202020204" pitchFamily="34" charset="0"/>
              <a:buChar char="•"/>
              <a:defRPr/>
            </a:pPr>
            <a:r>
              <a:rPr lang="en-GB" sz="1200" dirty="0">
                <a:solidFill>
                  <a:prstClr val="black"/>
                </a:solidFill>
              </a:rPr>
              <a:t>Ensures effective and consistent execution of non-financial risk activities across the 1 LoD through:</a:t>
            </a:r>
          </a:p>
          <a:p>
            <a:pPr marL="258789" indent="-171467" defTabSz="914583">
              <a:buFontTx/>
              <a:buChar char="-"/>
              <a:defRPr/>
            </a:pPr>
            <a:r>
              <a:rPr lang="en-GB" sz="1100" dirty="0">
                <a:solidFill>
                  <a:prstClr val="black"/>
                </a:solidFill>
              </a:rPr>
              <a:t>Oversight of 1 LoD non-financial risk metrics and high risk issues and risk appetite consumption</a:t>
            </a:r>
          </a:p>
          <a:p>
            <a:pPr marL="258789" indent="-171467" defTabSz="914583">
              <a:buFontTx/>
              <a:buChar char="-"/>
              <a:defRPr/>
            </a:pPr>
            <a:r>
              <a:rPr lang="en-GB" sz="1100" dirty="0">
                <a:solidFill>
                  <a:prstClr val="black"/>
                </a:solidFill>
              </a:rPr>
              <a:t>Decision-making power on significant 1 LoD non-financial risk issues</a:t>
            </a:r>
          </a:p>
          <a:p>
            <a:pPr marL="258789" indent="-171467" defTabSz="914583">
              <a:buFontTx/>
              <a:buChar char="-"/>
              <a:defRPr/>
            </a:pPr>
            <a:r>
              <a:rPr lang="en-GB" sz="1100" dirty="0">
                <a:solidFill>
                  <a:prstClr val="black"/>
                </a:solidFill>
              </a:rPr>
              <a:t>Sets mandates for Cross BA Sub- &amp; Operational Forums</a:t>
            </a:r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8236232C-3901-4BB0-A9E2-654C2FEF7BC8}"/>
              </a:ext>
            </a:extLst>
          </p:cNvPr>
          <p:cNvSpPr/>
          <p:nvPr/>
        </p:nvSpPr>
        <p:spPr>
          <a:xfrm>
            <a:off x="1694301" y="1539216"/>
            <a:ext cx="3041965" cy="4733106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00" dirty="0">
              <a:solidFill>
                <a:schemeClr val="tx1"/>
              </a:solidFill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9802A4C-AB1C-41DD-AEB9-EB6D9A2B21DB}"/>
              </a:ext>
            </a:extLst>
          </p:cNvPr>
          <p:cNvCxnSpPr>
            <a:cxnSpLocks/>
          </p:cNvCxnSpPr>
          <p:nvPr/>
        </p:nvCxnSpPr>
        <p:spPr>
          <a:xfrm>
            <a:off x="2842788" y="2721797"/>
            <a:ext cx="742845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E47688A-5F2F-4A6B-AEDD-39FDF3CAED96}"/>
              </a:ext>
            </a:extLst>
          </p:cNvPr>
          <p:cNvCxnSpPr>
            <a:cxnSpLocks/>
          </p:cNvCxnSpPr>
          <p:nvPr/>
        </p:nvCxnSpPr>
        <p:spPr>
          <a:xfrm>
            <a:off x="2631429" y="3355776"/>
            <a:ext cx="1165871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0C6BCD8-4399-4DBD-B455-8FE671495E50}"/>
              </a:ext>
            </a:extLst>
          </p:cNvPr>
          <p:cNvCxnSpPr>
            <a:cxnSpLocks/>
          </p:cNvCxnSpPr>
          <p:nvPr/>
        </p:nvCxnSpPr>
        <p:spPr>
          <a:xfrm>
            <a:off x="2390129" y="4083910"/>
            <a:ext cx="1638846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AC66A97-4A13-413F-84EC-96A3A7EF7342}"/>
              </a:ext>
            </a:extLst>
          </p:cNvPr>
          <p:cNvCxnSpPr>
            <a:cxnSpLocks/>
          </p:cNvCxnSpPr>
          <p:nvPr/>
        </p:nvCxnSpPr>
        <p:spPr>
          <a:xfrm>
            <a:off x="2158454" y="4807810"/>
            <a:ext cx="2104513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4D50907-4C8E-475F-A7B4-1CDE6C04E775}"/>
              </a:ext>
            </a:extLst>
          </p:cNvPr>
          <p:cNvCxnSpPr>
            <a:cxnSpLocks/>
            <a:stCxn id="43" idx="2"/>
          </p:cNvCxnSpPr>
          <p:nvPr/>
        </p:nvCxnSpPr>
        <p:spPr>
          <a:xfrm>
            <a:off x="1694301" y="6272322"/>
            <a:ext cx="3041641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900980F8-5401-4796-9F3D-499C5FB303CB}"/>
              </a:ext>
            </a:extLst>
          </p:cNvPr>
          <p:cNvSpPr txBox="1"/>
          <p:nvPr/>
        </p:nvSpPr>
        <p:spPr>
          <a:xfrm>
            <a:off x="2966924" y="2238330"/>
            <a:ext cx="488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b="1" dirty="0"/>
              <a:t>	Board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0AEF822-7341-4A86-9C26-968A4D09B49C}"/>
              </a:ext>
            </a:extLst>
          </p:cNvPr>
          <p:cNvSpPr txBox="1"/>
          <p:nvPr/>
        </p:nvSpPr>
        <p:spPr>
          <a:xfrm>
            <a:off x="2928888" y="2819437"/>
            <a:ext cx="7428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b="1" dirty="0"/>
              <a:t>	Executive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6FCC5D7-038D-44B1-92D6-D5302746C3E1}"/>
              </a:ext>
            </a:extLst>
          </p:cNvPr>
          <p:cNvSpPr txBox="1"/>
          <p:nvPr/>
        </p:nvSpPr>
        <p:spPr>
          <a:xfrm>
            <a:off x="2562962" y="3624909"/>
            <a:ext cx="12947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Group Risk Committee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DB12022-8DFE-4A35-94B1-7B7465D85B8E}"/>
              </a:ext>
            </a:extLst>
          </p:cNvPr>
          <p:cNvSpPr txBox="1"/>
          <p:nvPr/>
        </p:nvSpPr>
        <p:spPr>
          <a:xfrm>
            <a:off x="2568931" y="4280724"/>
            <a:ext cx="12947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Operational Risk Committees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006CD72-CCC7-4BED-B706-42799BC91467}"/>
              </a:ext>
            </a:extLst>
          </p:cNvPr>
          <p:cNvCxnSpPr>
            <a:cxnSpLocks/>
            <a:stCxn id="43" idx="3"/>
          </p:cNvCxnSpPr>
          <p:nvPr/>
        </p:nvCxnSpPr>
        <p:spPr>
          <a:xfrm flipV="1">
            <a:off x="3215284" y="4807810"/>
            <a:ext cx="1011" cy="1464512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24D171EF-0CD1-4CF7-AF94-493DBEC01635}"/>
              </a:ext>
            </a:extLst>
          </p:cNvPr>
          <p:cNvSpPr txBox="1"/>
          <p:nvPr/>
        </p:nvSpPr>
        <p:spPr>
          <a:xfrm>
            <a:off x="1914826" y="5529202"/>
            <a:ext cx="12947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1</a:t>
            </a:r>
            <a:r>
              <a:rPr lang="en-US" sz="800" b="1" baseline="30000" dirty="0"/>
              <a:t>st</a:t>
            </a:r>
            <a:r>
              <a:rPr lang="en-US" sz="800" b="1" dirty="0"/>
              <a:t> Line of Defence Forums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C77420C-1173-4890-B91E-E2CCF2335038}"/>
              </a:ext>
            </a:extLst>
          </p:cNvPr>
          <p:cNvSpPr txBox="1"/>
          <p:nvPr/>
        </p:nvSpPr>
        <p:spPr>
          <a:xfrm>
            <a:off x="3245811" y="5528434"/>
            <a:ext cx="12947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2</a:t>
            </a:r>
            <a:r>
              <a:rPr lang="en-US" sz="800" b="1" baseline="30000" dirty="0"/>
              <a:t>nd</a:t>
            </a:r>
            <a:r>
              <a:rPr lang="en-US" sz="800" b="1" dirty="0"/>
              <a:t> Line of Defence Forums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F7C62849-4D24-481D-B869-4EB265904D74}"/>
              </a:ext>
            </a:extLst>
          </p:cNvPr>
          <p:cNvSpPr>
            <a:spLocks noChangeAspect="1"/>
          </p:cNvSpPr>
          <p:nvPr/>
        </p:nvSpPr>
        <p:spPr>
          <a:xfrm>
            <a:off x="2691881" y="2238518"/>
            <a:ext cx="150907" cy="157425"/>
          </a:xfrm>
          <a:prstGeom prst="ellipse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583">
              <a:defRPr/>
            </a:pPr>
            <a:r>
              <a:rPr lang="en-GB" sz="800" b="1" dirty="0">
                <a:solidFill>
                  <a:schemeClr val="tx1"/>
                </a:solidFill>
                <a:latin typeface="Arial"/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DF039C2-F28C-4685-8C9C-114C7B1F6690}"/>
              </a:ext>
            </a:extLst>
          </p:cNvPr>
          <p:cNvSpPr>
            <a:spLocks noChangeAspect="1"/>
          </p:cNvSpPr>
          <p:nvPr/>
        </p:nvSpPr>
        <p:spPr>
          <a:xfrm>
            <a:off x="2472175" y="2881614"/>
            <a:ext cx="150907" cy="157425"/>
          </a:xfrm>
          <a:prstGeom prst="ellipse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583">
              <a:defRPr/>
            </a:pPr>
            <a:r>
              <a:rPr lang="en-GB" sz="800" b="1" dirty="0">
                <a:solidFill>
                  <a:schemeClr val="tx1"/>
                </a:solidFill>
                <a:latin typeface="Arial"/>
              </a:rPr>
              <a:t>2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CB9063E8-EB8C-4EE1-A417-3B7D4105B83D}"/>
              </a:ext>
            </a:extLst>
          </p:cNvPr>
          <p:cNvSpPr>
            <a:spLocks noChangeAspect="1"/>
          </p:cNvSpPr>
          <p:nvPr/>
        </p:nvSpPr>
        <p:spPr>
          <a:xfrm>
            <a:off x="2240767" y="3597198"/>
            <a:ext cx="150907" cy="157425"/>
          </a:xfrm>
          <a:prstGeom prst="ellipse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583">
              <a:defRPr/>
            </a:pPr>
            <a:r>
              <a:rPr lang="en-GB" sz="800" b="1" dirty="0">
                <a:solidFill>
                  <a:schemeClr val="tx1"/>
                </a:solidFill>
                <a:latin typeface="Arial"/>
              </a:rPr>
              <a:t>3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34CC2187-8EB6-420E-A239-0F7C5E8FFD8D}"/>
              </a:ext>
            </a:extLst>
          </p:cNvPr>
          <p:cNvSpPr>
            <a:spLocks noChangeAspect="1"/>
          </p:cNvSpPr>
          <p:nvPr/>
        </p:nvSpPr>
        <p:spPr>
          <a:xfrm>
            <a:off x="2049656" y="4270131"/>
            <a:ext cx="150907" cy="157425"/>
          </a:xfrm>
          <a:prstGeom prst="ellipse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583">
              <a:defRPr/>
            </a:pPr>
            <a:r>
              <a:rPr lang="en-GB" sz="800" b="1" dirty="0">
                <a:solidFill>
                  <a:schemeClr val="tx1"/>
                </a:solidFill>
                <a:latin typeface="Arial"/>
              </a:rPr>
              <a:t>4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3CD9FDD9-8E75-4D14-B765-304BB426ECE9}"/>
              </a:ext>
            </a:extLst>
          </p:cNvPr>
          <p:cNvSpPr>
            <a:spLocks noChangeAspect="1"/>
          </p:cNvSpPr>
          <p:nvPr/>
        </p:nvSpPr>
        <p:spPr>
          <a:xfrm>
            <a:off x="1682170" y="5327888"/>
            <a:ext cx="150907" cy="157425"/>
          </a:xfrm>
          <a:prstGeom prst="ellipse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583">
              <a:defRPr/>
            </a:pPr>
            <a:r>
              <a:rPr lang="en-GB" sz="800" b="1" dirty="0">
                <a:solidFill>
                  <a:schemeClr val="tx1"/>
                </a:solidFill>
                <a:latin typeface="Arial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5318731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15168-4B97-4B40-8E17-955495376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15" y="143057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4967AA"/>
                </a:solidFill>
                <a:latin typeface="CBS NEW" panose="02000506080000020004" pitchFamily="2" charset="0"/>
              </a:rPr>
              <a:t>Digitalization and Workflow</a:t>
            </a:r>
          </a:p>
        </p:txBody>
      </p:sp>
      <p:sp>
        <p:nvSpPr>
          <p:cNvPr id="42" name="Content Placeholder 6">
            <a:extLst>
              <a:ext uri="{FF2B5EF4-FFF2-40B4-BE49-F238E27FC236}">
                <a16:creationId xmlns:a16="http://schemas.microsoft.com/office/drawing/2014/main" id="{19606198-60A7-4D26-97AA-EFD95A353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531" y="1468620"/>
            <a:ext cx="10515600" cy="499872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3200" dirty="0"/>
              <a:t>Humans are good making judgements, machines in performing routine tasks.</a:t>
            </a:r>
          </a:p>
          <a:p>
            <a:pPr marL="0" indent="0" algn="ctr">
              <a:buNone/>
            </a:pPr>
            <a:endParaRPr lang="en-GB" sz="3200" dirty="0"/>
          </a:p>
          <a:p>
            <a:pPr marL="0" indent="0" algn="ctr">
              <a:buNone/>
            </a:pPr>
            <a:r>
              <a:rPr lang="en-GB" sz="3200" dirty="0"/>
              <a:t>But we waste humans on routine tasks in compliance.</a:t>
            </a:r>
          </a:p>
          <a:p>
            <a:pPr marL="0" indent="0" algn="ctr">
              <a:buNone/>
            </a:pPr>
            <a:endParaRPr lang="en-GB" sz="3200" dirty="0"/>
          </a:p>
          <a:p>
            <a:pPr marL="0" indent="0" algn="ctr">
              <a:buNone/>
            </a:pPr>
            <a:r>
              <a:rPr lang="en-GB" sz="3200" dirty="0">
                <a:solidFill>
                  <a:srgbClr val="4967AA"/>
                </a:solidFill>
              </a:rPr>
              <a:t>Rethink processes and workflows, optimise them, and then digitalise them.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D49E-DFF2-4611-98DB-F3FD173C5F6F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6546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33182"/>
            <a:ext cx="9144000" cy="2698724"/>
          </a:xfrm>
        </p:spPr>
        <p:txBody>
          <a:bodyPr anchor="ctr">
            <a:normAutofit/>
          </a:bodyPr>
          <a:lstStyle/>
          <a:p>
            <a:r>
              <a:rPr lang="en-GB" sz="4800" b="1" dirty="0">
                <a:solidFill>
                  <a:srgbClr val="4967AA"/>
                </a:solidFill>
                <a:latin typeface="CBS NEW" panose="02000506080000020004" pitchFamily="2" charset="0"/>
              </a:rPr>
              <a:t>Revisiting AML / CTF</a:t>
            </a:r>
            <a:br>
              <a:rPr lang="en-GB" sz="4800" b="1" dirty="0">
                <a:solidFill>
                  <a:srgbClr val="4967AA"/>
                </a:solidFill>
                <a:latin typeface="CBS NEW" panose="02000506080000020004" pitchFamily="2" charset="0"/>
              </a:rPr>
            </a:br>
            <a:r>
              <a:rPr lang="en-GB" sz="4000" b="1" dirty="0">
                <a:solidFill>
                  <a:srgbClr val="4967AA"/>
                </a:solidFill>
                <a:latin typeface="CBS NEW" panose="02000506080000020004" pitchFamily="2" charset="0"/>
              </a:rPr>
              <a:t>(Part II)</a:t>
            </a:r>
            <a:endParaRPr lang="en-GB" sz="4800" b="1" dirty="0">
              <a:solidFill>
                <a:srgbClr val="4967AA"/>
              </a:solidFill>
              <a:latin typeface="CBS NEW" panose="02000506080000020004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479767"/>
            <a:ext cx="9144000" cy="20948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8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Prof Tom Kirchmaier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Center for Corporate Governance, Copenhagen Business School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Centre for Economic Performance, London School of Economics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8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8" name="Picture 7" descr="A black sign with white text&#10;&#10;Description automatically generated">
            <a:extLst>
              <a:ext uri="{FF2B5EF4-FFF2-40B4-BE49-F238E27FC236}">
                <a16:creationId xmlns:a16="http://schemas.microsoft.com/office/drawing/2014/main" id="{21AFF4A5-ED77-4AD4-AF85-3E44ED1D935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75" y="458012"/>
            <a:ext cx="3067812" cy="73133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DCFEF1-CEC9-4EF8-8EBC-508AF77E0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D49E-DFF2-4611-98DB-F3FD173C5F6F}" type="slidenum">
              <a:rPr lang="en-GB" smtClean="0"/>
              <a:t>26</a:t>
            </a:fld>
            <a:endParaRPr lang="en-GB"/>
          </a:p>
        </p:txBody>
      </p:sp>
      <p:pic>
        <p:nvPicPr>
          <p:cNvPr id="7" name="Picture 4" descr="G:\CCG\Student Assistant, Communication\Logoer og billeder\Logoer Nordic Finance\Nordic finance logo blå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620" y="6147947"/>
            <a:ext cx="2930760" cy="57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3768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59229" y="186351"/>
            <a:ext cx="10515600" cy="1100138"/>
          </a:xfrm>
        </p:spPr>
        <p:txBody>
          <a:bodyPr>
            <a:normAutofit/>
          </a:bodyPr>
          <a:lstStyle/>
          <a:p>
            <a:r>
              <a:rPr lang="en-GB" altLang="en-US" sz="4800" dirty="0">
                <a:solidFill>
                  <a:srgbClr val="4967AA"/>
                </a:solidFill>
                <a:latin typeface="CBS NEW" panose="02000506080000020004" pitchFamily="2" charset="0"/>
              </a:rPr>
              <a:t>Aim for Today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914164" y="1548064"/>
            <a:ext cx="10363671" cy="4285136"/>
          </a:xfrm>
        </p:spPr>
        <p:txBody>
          <a:bodyPr anchor="ctr"/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en-GB" altLang="en-US" dirty="0"/>
              <a:t>Understand causes of the AML system malfunctioning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en-GB" altLang="en-US" dirty="0"/>
              <a:t>Discuss &amp; develop concrete steps on how to improve it</a:t>
            </a:r>
          </a:p>
          <a:p>
            <a:endParaRPr lang="en-GB" alt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FF0D69-90E7-46E3-88AC-6CF9130EA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D49E-DFF2-4611-98DB-F3FD173C5F6F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1202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59228" y="206124"/>
            <a:ext cx="10515600" cy="1100138"/>
          </a:xfrm>
        </p:spPr>
        <p:txBody>
          <a:bodyPr>
            <a:normAutofit/>
          </a:bodyPr>
          <a:lstStyle/>
          <a:p>
            <a:r>
              <a:rPr lang="en-GB" altLang="en-US" dirty="0">
                <a:solidFill>
                  <a:srgbClr val="4967AA"/>
                </a:solidFill>
                <a:latin typeface="CBS NEW" panose="02000506080000020004" pitchFamily="2" charset="0"/>
              </a:rPr>
              <a:t>Issues with AML Initiatives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60816" y="1012417"/>
            <a:ext cx="10514012" cy="5192211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GB" altLang="en-US" sz="2200" b="1" dirty="0"/>
              <a:t>Large</a:t>
            </a:r>
            <a:r>
              <a:rPr lang="en-GB" altLang="en-US" sz="2200" dirty="0"/>
              <a:t> issue, as 1-2% of GDP might be illegal economic activities (Globally ≈ USD 1 trillion (of 80)). ML issue might be larger.</a:t>
            </a:r>
          </a:p>
          <a:p>
            <a:pPr>
              <a:lnSpc>
                <a:spcPct val="150000"/>
              </a:lnSpc>
            </a:pPr>
            <a:r>
              <a:rPr lang="en-GB" altLang="en-US" sz="2200" dirty="0"/>
              <a:t>Incredibly </a:t>
            </a:r>
            <a:r>
              <a:rPr lang="en-GB" altLang="en-US" sz="2200" b="1" dirty="0"/>
              <a:t>expensive</a:t>
            </a:r>
            <a:r>
              <a:rPr lang="en-GB" altLang="en-US" sz="2200" dirty="0"/>
              <a:t> for society</a:t>
            </a:r>
          </a:p>
          <a:p>
            <a:pPr>
              <a:lnSpc>
                <a:spcPct val="100000"/>
              </a:lnSpc>
            </a:pPr>
            <a:r>
              <a:rPr lang="en-GB" altLang="en-US" sz="2200" b="1" dirty="0"/>
              <a:t>Cumbersome</a:t>
            </a:r>
            <a:r>
              <a:rPr lang="en-GB" altLang="en-US" sz="2200" dirty="0"/>
              <a:t> for banks, their staff, customers, and intermediaries</a:t>
            </a:r>
          </a:p>
          <a:p>
            <a:pPr>
              <a:lnSpc>
                <a:spcPct val="150000"/>
              </a:lnSpc>
            </a:pPr>
            <a:r>
              <a:rPr lang="en-GB" altLang="en-US" sz="2200" dirty="0"/>
              <a:t>Very </a:t>
            </a:r>
            <a:r>
              <a:rPr lang="en-GB" altLang="en-US" sz="2200" b="1" dirty="0"/>
              <a:t>ineffectual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altLang="en-US" sz="2200" dirty="0"/>
              <a:t>We might just find 1% of ML payments, if at all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altLang="en-US" sz="2200" dirty="0"/>
              <a:t>Strong bias to detect the small, and unsophisticated ‘criminals’</a:t>
            </a:r>
          </a:p>
          <a:p>
            <a:pPr>
              <a:lnSpc>
                <a:spcPct val="100000"/>
              </a:lnSpc>
            </a:pPr>
            <a:r>
              <a:rPr lang="en-GB" altLang="en-US" sz="2200" dirty="0"/>
              <a:t>Very </a:t>
            </a:r>
            <a:r>
              <a:rPr lang="en-GB" altLang="en-US" sz="2200" b="1" dirty="0"/>
              <a:t>profitable</a:t>
            </a:r>
            <a:r>
              <a:rPr lang="en-GB" altLang="en-US" sz="2200" dirty="0"/>
              <a:t> for consultants, TR(</a:t>
            </a:r>
            <a:r>
              <a:rPr lang="en-GB" altLang="en-US" sz="2200" dirty="0" err="1"/>
              <a:t>Refinitiv</a:t>
            </a:r>
            <a:r>
              <a:rPr lang="en-GB" altLang="en-US" sz="2200" dirty="0"/>
              <a:t>), etc. </a:t>
            </a:r>
          </a:p>
          <a:p>
            <a:pPr>
              <a:lnSpc>
                <a:spcPct val="100000"/>
              </a:lnSpc>
            </a:pPr>
            <a:r>
              <a:rPr lang="en-GB" altLang="en-US" sz="2200" dirty="0"/>
              <a:t>I</a:t>
            </a:r>
            <a:r>
              <a:rPr lang="en-GB" sz="2200" dirty="0"/>
              <a:t>nefficient </a:t>
            </a:r>
            <a:r>
              <a:rPr lang="en-GB" sz="2200" b="1" dirty="0"/>
              <a:t>steady state</a:t>
            </a:r>
            <a:r>
              <a:rPr lang="en-GB" sz="2200" dirty="0"/>
              <a:t>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5223F3-4144-4C28-BD9C-F0C3909FB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D49E-DFF2-4611-98DB-F3FD173C5F6F}" type="slidenum">
              <a:rPr lang="en-GB" smtClean="0"/>
              <a:t>28</a:t>
            </a:fld>
            <a:endParaRPr lang="en-GB"/>
          </a:p>
        </p:txBody>
      </p:sp>
      <p:pic>
        <p:nvPicPr>
          <p:cNvPr id="6" name="Picture 4" descr="G:\CCG\Student Assistant, Communication\Logoer og billeder\Logoer Nordic Finance\Nordic finance logo blå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6509" y="6147947"/>
            <a:ext cx="2930760" cy="57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3928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72440" y="234497"/>
            <a:ext cx="10515600" cy="1182320"/>
          </a:xfrm>
        </p:spPr>
        <p:txBody>
          <a:bodyPr>
            <a:noAutofit/>
          </a:bodyPr>
          <a:lstStyle/>
          <a:p>
            <a:r>
              <a:rPr lang="en-GB" altLang="en-US" sz="5400" dirty="0">
                <a:solidFill>
                  <a:srgbClr val="4967AA"/>
                </a:solidFill>
                <a:latin typeface="CBS NEW" panose="02000506080000020004" pitchFamily="2" charset="0"/>
              </a:rPr>
              <a:t>An Example</a:t>
            </a:r>
            <a:br>
              <a:rPr lang="en-GB" altLang="en-US" sz="5400" dirty="0">
                <a:solidFill>
                  <a:srgbClr val="4967AA"/>
                </a:solidFill>
                <a:latin typeface="CBS NEW" panose="02000506080000020004" pitchFamily="2" charset="0"/>
              </a:rPr>
            </a:br>
            <a:r>
              <a:rPr lang="en-GB" altLang="en-US" sz="2800" dirty="0">
                <a:solidFill>
                  <a:srgbClr val="4967AA"/>
                </a:solidFill>
                <a:latin typeface="CBS NEW" panose="02000506080000020004" pitchFamily="2" charset="0"/>
              </a:rPr>
              <a:t>From Europol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72440" y="1164140"/>
            <a:ext cx="10514012" cy="5192210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GB" altLang="en-US" dirty="0"/>
              <a:t>A payment processor for drug payments</a:t>
            </a:r>
          </a:p>
          <a:p>
            <a:pPr>
              <a:lnSpc>
                <a:spcPct val="100000"/>
              </a:lnSpc>
            </a:pPr>
            <a:r>
              <a:rPr lang="en-GB" altLang="en-US" dirty="0"/>
              <a:t>Collects cash from street dealers throughout Europe; around €1bn annually</a:t>
            </a:r>
          </a:p>
          <a:p>
            <a:pPr>
              <a:lnSpc>
                <a:spcPct val="100000"/>
              </a:lnSpc>
            </a:pPr>
            <a:r>
              <a:rPr lang="en-GB" altLang="en-US" dirty="0"/>
              <a:t>Counts it, launders it through European banking sector, and sends it back to the Americas as ‘clean’</a:t>
            </a:r>
          </a:p>
          <a:p>
            <a:pPr>
              <a:lnSpc>
                <a:spcPct val="150000"/>
              </a:lnSpc>
            </a:pPr>
            <a:r>
              <a:rPr lang="en-GB" altLang="en-US" dirty="0"/>
              <a:t>Fee: About 6-7%. Expected detection likelihood: ≈0%</a:t>
            </a:r>
          </a:p>
          <a:p>
            <a:pPr>
              <a:lnSpc>
                <a:spcPct val="150000"/>
              </a:lnSpc>
            </a:pPr>
            <a:r>
              <a:rPr lang="en-GB" altLang="en-US" dirty="0"/>
              <a:t>Origin: Lebanon, with possible links to Hezbollah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B40339-A808-44F8-A426-42B9122BF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D49E-DFF2-4611-98DB-F3FD173C5F6F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970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47007" y="0"/>
            <a:ext cx="4717869" cy="984703"/>
          </a:xfrm>
        </p:spPr>
        <p:txBody>
          <a:bodyPr>
            <a:normAutofit/>
          </a:bodyPr>
          <a:lstStyle/>
          <a:p>
            <a:r>
              <a:rPr lang="en-GB" altLang="en-US" dirty="0">
                <a:solidFill>
                  <a:srgbClr val="4967AA"/>
                </a:solidFill>
                <a:latin typeface="CBS NEW" panose="02000506080000020004" pitchFamily="2" charset="0"/>
              </a:rPr>
              <a:t>Disclosure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8B3B0C-71E5-4C4D-B2DF-89EF4BB04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D49E-DFF2-4611-98DB-F3FD173C5F6F}" type="slidenum">
              <a:rPr lang="en-GB" smtClean="0"/>
              <a:t>3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E3BD79-F65A-4A4D-82BF-A908BAFC3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5954" y="974889"/>
            <a:ext cx="5434249" cy="54598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78B0C9-916C-4445-BAFF-5E1EBAFC5826}"/>
              </a:ext>
            </a:extLst>
          </p:cNvPr>
          <p:cNvSpPr txBox="1"/>
          <p:nvPr/>
        </p:nvSpPr>
        <p:spPr>
          <a:xfrm>
            <a:off x="8782888" y="4415079"/>
            <a:ext cx="2224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4"/>
              </a:rPr>
              <a:t>Link</a:t>
            </a:r>
            <a:endParaRPr lang="en-GB" dirty="0"/>
          </a:p>
        </p:txBody>
      </p:sp>
      <p:pic>
        <p:nvPicPr>
          <p:cNvPr id="8" name="Picture 4" descr="G:\CCG\Student Assistant, Communication\Logoer og billeder\Logoer Nordic Finance\Nordic finance logo blå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549" y="6147947"/>
            <a:ext cx="2930760" cy="57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ktangel 2"/>
          <p:cNvSpPr/>
          <p:nvPr/>
        </p:nvSpPr>
        <p:spPr>
          <a:xfrm>
            <a:off x="2658684" y="982071"/>
            <a:ext cx="5721531" cy="555684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79294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76FDD-E78C-4479-A188-839916D85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149" y="271462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dirty="0">
                <a:solidFill>
                  <a:srgbClr val="4967AA"/>
                </a:solidFill>
                <a:latin typeface="CBS NEW" panose="02000506080000020004" pitchFamily="2" charset="0"/>
              </a:rPr>
              <a:t>A Reminder</a:t>
            </a:r>
            <a:br>
              <a:rPr lang="en-GB" sz="4800" dirty="0">
                <a:solidFill>
                  <a:srgbClr val="4967AA"/>
                </a:solidFill>
                <a:latin typeface="CBS NEW" panose="02000506080000020004" pitchFamily="2" charset="0"/>
              </a:rPr>
            </a:br>
            <a:r>
              <a:rPr lang="en-GB" sz="2400" dirty="0">
                <a:solidFill>
                  <a:srgbClr val="4967AA"/>
                </a:solidFill>
                <a:latin typeface="CBS NEW" panose="02000506080000020004" pitchFamily="2" charset="0"/>
              </a:rPr>
              <a:t>Sources of funds, classified as 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6400B-30E2-4327-9D04-4237F77FE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149" y="1871662"/>
            <a:ext cx="10515600" cy="466725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000" dirty="0"/>
              <a:t> Proceeds of (Serious) Criminal Activity</a:t>
            </a:r>
          </a:p>
          <a:p>
            <a:pPr marL="968375" lvl="1" indent="-342900">
              <a:buFont typeface="Wingdings" panose="05000000000000000000" pitchFamily="2" charset="2"/>
              <a:buChar char="Ø"/>
            </a:pPr>
            <a:r>
              <a:rPr lang="en-GB" sz="2000" dirty="0"/>
              <a:t>Drugs. Human Slavery. Child Sexual Exploitation. Racketeering. Fraud. Cyber &amp; Organised Crime</a:t>
            </a:r>
          </a:p>
          <a:p>
            <a:pPr marL="968375" lvl="1" indent="-342900">
              <a:buFont typeface="Wingdings" panose="05000000000000000000" pitchFamily="2" charset="2"/>
              <a:buChar char="Ø"/>
            </a:pPr>
            <a:r>
              <a:rPr lang="en-GB" sz="2000" dirty="0"/>
              <a:t>Real impact on society, and asset prices (property &amp; businesses)</a:t>
            </a:r>
          </a:p>
          <a:p>
            <a:pPr marL="968375" lvl="1" indent="-342900">
              <a:buFont typeface="Wingdings" panose="05000000000000000000" pitchFamily="2" charset="2"/>
              <a:buChar char="Ø"/>
            </a:pPr>
            <a:r>
              <a:rPr lang="en-GB" sz="2000" b="1" dirty="0"/>
              <a:t>Organised crime and jihadi groups </a:t>
            </a:r>
            <a:r>
              <a:rPr lang="en-GB" sz="2000" dirty="0"/>
              <a:t>increasingly intertwined (examples from Sweden and Denmark)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/>
              <a:t>Embezzlement of State Funds, Tax Evasion, and Serious Corruption</a:t>
            </a:r>
          </a:p>
          <a:p>
            <a:pPr marL="514350" indent="-514350">
              <a:buFont typeface="+mj-lt"/>
              <a:buAutoNum type="arabicPeriod"/>
            </a:pPr>
            <a:endParaRPr lang="en-GB" sz="2000" dirty="0"/>
          </a:p>
          <a:p>
            <a:pPr marL="514350" indent="-514350">
              <a:buFont typeface="+mj-lt"/>
              <a:buAutoNum type="arabicPeriod"/>
            </a:pPr>
            <a:r>
              <a:rPr lang="en-GB" sz="2000" dirty="0"/>
              <a:t>Avoidance of Currency Controls (China)</a:t>
            </a:r>
          </a:p>
          <a:p>
            <a:pPr marL="514350" indent="-514350">
              <a:buFont typeface="+mj-lt"/>
              <a:buAutoNum type="arabicPeriod"/>
            </a:pPr>
            <a:endParaRPr lang="en-GB" sz="2000" dirty="0"/>
          </a:p>
          <a:p>
            <a:pPr marL="514350" indent="-514350">
              <a:buFont typeface="+mj-lt"/>
              <a:buAutoNum type="arabicPeriod"/>
            </a:pPr>
            <a:r>
              <a:rPr lang="en-GB" sz="2000" dirty="0"/>
              <a:t>[Terror Finance]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5B4CD-ACE2-4D94-A515-6FF73D28F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D49E-DFF2-4611-98DB-F3FD173C5F6F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2220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76FDD-E78C-4479-A188-839916D85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897" y="251913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dirty="0">
                <a:solidFill>
                  <a:srgbClr val="4967AA"/>
                </a:solidFill>
                <a:latin typeface="CBS NEW" panose="02000506080000020004" pitchFamily="2" charset="0"/>
              </a:rPr>
              <a:t>The Legal &amp; Institutional Framework</a:t>
            </a:r>
            <a:br>
              <a:rPr lang="en-GB" sz="4800" dirty="0">
                <a:solidFill>
                  <a:srgbClr val="4967AA"/>
                </a:solidFill>
                <a:latin typeface="CBS NEW" panose="02000506080000020004" pitchFamily="2" charset="0"/>
              </a:rPr>
            </a:br>
            <a:r>
              <a:rPr lang="en-GB" sz="2400" dirty="0">
                <a:solidFill>
                  <a:srgbClr val="4967AA"/>
                </a:solidFill>
                <a:latin typeface="CBS NEW" panose="02000506080000020004" pitchFamily="2" charset="0"/>
              </a:rPr>
              <a:t>In need of restructuring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6400B-30E2-4327-9D04-4237F77FE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274" y="1750884"/>
            <a:ext cx="10515600" cy="497059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1800" dirty="0"/>
              <a:t> </a:t>
            </a:r>
            <a:r>
              <a:rPr lang="en-GB" sz="1800" b="1" dirty="0"/>
              <a:t>FATF</a:t>
            </a:r>
            <a:r>
              <a:rPr lang="en-GB" sz="1800" dirty="0"/>
              <a:t> (Born out of G7 in 1989): 40 rules</a:t>
            </a:r>
          </a:p>
          <a:p>
            <a:pPr marL="457200" lvl="1" indent="0">
              <a:buNone/>
            </a:pPr>
            <a:r>
              <a:rPr lang="en-GB" sz="1800" dirty="0"/>
              <a:t>	Rules written by lawyers for lawyers; very difficult to operationalise</a:t>
            </a:r>
          </a:p>
          <a:p>
            <a:pPr marL="457200" lvl="1" indent="0">
              <a:buNone/>
            </a:pPr>
            <a:r>
              <a:rPr lang="en-GB" sz="1800" dirty="0"/>
              <a:t>	Unclear how effective. In urgent need of a ‘complement’</a:t>
            </a:r>
          </a:p>
          <a:p>
            <a:pPr marL="457200" lvl="1" indent="0">
              <a:buNone/>
            </a:pPr>
            <a:endParaRPr lang="en-GB" sz="1800" dirty="0"/>
          </a:p>
          <a:p>
            <a:pPr marL="514350" lvl="1" indent="-514350">
              <a:spcBef>
                <a:spcPts val="1000"/>
              </a:spcBef>
              <a:buFont typeface="+mj-lt"/>
              <a:buAutoNum type="arabicPeriod" startAt="2"/>
            </a:pPr>
            <a:r>
              <a:rPr lang="en-GB" sz="1800" dirty="0"/>
              <a:t>Financial Investigation Units (</a:t>
            </a:r>
            <a:r>
              <a:rPr lang="en-GB" sz="1800" b="1" dirty="0"/>
              <a:t>FIUs</a:t>
            </a:r>
            <a:r>
              <a:rPr lang="en-GB" sz="1800" dirty="0"/>
              <a:t>)</a:t>
            </a:r>
          </a:p>
          <a:p>
            <a:pPr marL="914400" lvl="3" indent="0">
              <a:spcBef>
                <a:spcPts val="1000"/>
              </a:spcBef>
              <a:buNone/>
            </a:pPr>
            <a:r>
              <a:rPr lang="en-GB" dirty="0"/>
              <a:t>Very under-resourced, as political priorities are with ‘classical policing’</a:t>
            </a:r>
          </a:p>
          <a:p>
            <a:pPr marL="914400" lvl="3" indent="0">
              <a:spcBef>
                <a:spcPts val="1000"/>
              </a:spcBef>
              <a:buNone/>
            </a:pPr>
            <a:r>
              <a:rPr lang="en-GB" dirty="0"/>
              <a:t>High staff turnover, as Banks poach aggressively</a:t>
            </a:r>
          </a:p>
          <a:p>
            <a:pPr marL="914400" lvl="3" indent="0">
              <a:spcBef>
                <a:spcPts val="1000"/>
              </a:spcBef>
              <a:buNone/>
            </a:pPr>
            <a:r>
              <a:rPr lang="en-GB" dirty="0"/>
              <a:t>Staffed by police men / women, with good investigative skills</a:t>
            </a:r>
          </a:p>
          <a:p>
            <a:pPr marL="914400" lvl="3" indent="0">
              <a:spcBef>
                <a:spcPts val="1000"/>
              </a:spcBef>
              <a:buNone/>
            </a:pPr>
            <a:r>
              <a:rPr lang="en-GB" dirty="0"/>
              <a:t>Very short time window for investigation / decision on STRs</a:t>
            </a:r>
          </a:p>
          <a:p>
            <a:pPr marL="914400" lvl="3" indent="0">
              <a:spcBef>
                <a:spcPts val="1000"/>
              </a:spcBef>
              <a:buNone/>
            </a:pPr>
            <a:endParaRPr lang="en-GB" dirty="0"/>
          </a:p>
          <a:p>
            <a:pPr marL="514350" lvl="1" indent="-514350">
              <a:spcBef>
                <a:spcPts val="1000"/>
              </a:spcBef>
              <a:buFont typeface="+mj-lt"/>
              <a:buAutoNum type="arabicPeriod" startAt="2"/>
            </a:pPr>
            <a:r>
              <a:rPr lang="en-GB" sz="1800" dirty="0"/>
              <a:t>Banking </a:t>
            </a:r>
            <a:r>
              <a:rPr lang="en-GB" sz="1800" b="1" dirty="0"/>
              <a:t>Regulators</a:t>
            </a:r>
          </a:p>
          <a:p>
            <a:pPr marL="914400" lvl="3" indent="0">
              <a:spcBef>
                <a:spcPts val="1000"/>
              </a:spcBef>
              <a:buNone/>
            </a:pPr>
            <a:r>
              <a:rPr lang="en-GB" dirty="0"/>
              <a:t>Historically limited use of powers and resources (see EBA, and others)</a:t>
            </a:r>
          </a:p>
          <a:p>
            <a:pPr marL="914400" lvl="3" indent="0">
              <a:spcBef>
                <a:spcPts val="1000"/>
              </a:spcBef>
              <a:buNone/>
            </a:pPr>
            <a:r>
              <a:rPr lang="en-GB" dirty="0"/>
              <a:t>Branches vs Subsidiaries (remember AIG Banque – USD 180 billion bailout)</a:t>
            </a:r>
          </a:p>
          <a:p>
            <a:pPr marL="457200" lvl="1" indent="0">
              <a:buNone/>
            </a:pPr>
            <a:endParaRPr lang="en-GB" sz="1800" dirty="0"/>
          </a:p>
          <a:p>
            <a:pPr marL="457200" lvl="1" indent="0">
              <a:buNone/>
            </a:pPr>
            <a:endParaRPr lang="en-GB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358BB1-9386-43C4-B72A-868E777B9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D49E-DFF2-4611-98DB-F3FD173C5F6F}" type="slidenum">
              <a:rPr lang="en-GB" smtClean="0"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95113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76FDD-E78C-4479-A188-839916D85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149" y="295457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dirty="0">
                <a:solidFill>
                  <a:srgbClr val="4967AA"/>
                </a:solidFill>
                <a:latin typeface="CBS NEW" panose="02000506080000020004" pitchFamily="2" charset="0"/>
              </a:rPr>
              <a:t>The Legal &amp; Institutional Framework</a:t>
            </a:r>
            <a:br>
              <a:rPr lang="en-GB" sz="4800" dirty="0">
                <a:solidFill>
                  <a:srgbClr val="4967AA"/>
                </a:solidFill>
                <a:latin typeface="CBS NEW" panose="02000506080000020004" pitchFamily="2" charset="0"/>
              </a:rPr>
            </a:br>
            <a:r>
              <a:rPr lang="en-GB" sz="2400" dirty="0">
                <a:solidFill>
                  <a:srgbClr val="4967AA"/>
                </a:solidFill>
                <a:latin typeface="CBS NEW" panose="02000506080000020004" pitchFamily="2" charset="0"/>
              </a:rPr>
              <a:t>In need of restructuring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6400B-30E2-4327-9D04-4237F77FE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149" y="1998245"/>
            <a:ext cx="10515600" cy="497059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GB" dirty="0"/>
              <a:t> </a:t>
            </a:r>
            <a:r>
              <a:rPr lang="en-GB" b="1" dirty="0"/>
              <a:t>The Executive</a:t>
            </a:r>
            <a:endParaRPr lang="en-GB" dirty="0"/>
          </a:p>
          <a:p>
            <a:pPr marL="914400" lvl="2" indent="0">
              <a:buNone/>
            </a:pPr>
            <a:r>
              <a:rPr lang="en-GB" sz="2400" dirty="0"/>
              <a:t>Knee-jerk reactions: e.g. Prison sentences for Board Members</a:t>
            </a:r>
          </a:p>
          <a:p>
            <a:pPr marL="914400" lvl="2" indent="0">
              <a:buNone/>
            </a:pPr>
            <a:r>
              <a:rPr lang="en-GB" sz="2400" dirty="0"/>
              <a:t>A global problem in search of a national ‘solution’. Delegate up to EU level?</a:t>
            </a:r>
          </a:p>
          <a:p>
            <a:pPr marL="914400" lvl="2" indent="0">
              <a:buNone/>
            </a:pPr>
            <a:r>
              <a:rPr lang="en-GB" sz="2400" dirty="0"/>
              <a:t>No holistic approach to the issue at hand</a:t>
            </a:r>
          </a:p>
          <a:p>
            <a:pPr marL="914400" lvl="2" indent="0">
              <a:buNone/>
            </a:pPr>
            <a:endParaRPr lang="en-GB" sz="2400" dirty="0"/>
          </a:p>
          <a:p>
            <a:pPr marL="514350" lvl="1" indent="-514350">
              <a:spcBef>
                <a:spcPts val="1000"/>
              </a:spcBef>
              <a:buFont typeface="+mj-lt"/>
              <a:buAutoNum type="arabicPeriod" startAt="5"/>
            </a:pPr>
            <a:r>
              <a:rPr lang="en-GB" sz="2800" dirty="0"/>
              <a:t> </a:t>
            </a:r>
            <a:r>
              <a:rPr lang="en-GB" sz="2800" b="1" dirty="0"/>
              <a:t>FinTech</a:t>
            </a:r>
          </a:p>
          <a:p>
            <a:pPr marL="914400" lvl="2" indent="0">
              <a:buNone/>
            </a:pPr>
            <a:r>
              <a:rPr lang="en-GB" sz="2400" dirty="0"/>
              <a:t>The ‘forgotten’ bad boy in the room? </a:t>
            </a:r>
          </a:p>
          <a:p>
            <a:pPr marL="914400" lvl="2" indent="0">
              <a:buNone/>
            </a:pPr>
            <a:endParaRPr lang="en-GB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358BB1-9386-43C4-B72A-868E777B9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D49E-DFF2-4611-98DB-F3FD173C5F6F}" type="slidenum">
              <a:rPr lang="en-GB" smtClean="0"/>
              <a:t>32</a:t>
            </a:fld>
            <a:endParaRPr lang="en-GB" dirty="0"/>
          </a:p>
        </p:txBody>
      </p:sp>
      <p:pic>
        <p:nvPicPr>
          <p:cNvPr id="6" name="Picture 4" descr="G:\CCG\Student Assistant, Communication\Logoer og billeder\Logoer Nordic Finance\Nordic finance logo blå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6509" y="6147947"/>
            <a:ext cx="2930760" cy="57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2391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A33700-3E58-4D44-9C13-EA8FC460D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>
                <a:solidFill>
                  <a:srgbClr val="4967AA"/>
                </a:solidFill>
                <a:latin typeface="CBS NEW" panose="02000506080000020004" pitchFamily="2" charset="0"/>
              </a:rPr>
              <a:t>On Data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FDBBD9-C46C-4FA2-9C25-D5779BC32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/>
          <a:p>
            <a:r>
              <a:rPr lang="en-GB" dirty="0"/>
              <a:t>The application to AML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7DEEBC-CFF0-4869-9EC3-EDC40E706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D49E-DFF2-4611-98DB-F3FD173C5F6F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2601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B266D-69A1-4563-9B92-B230EB01D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solidFill>
                  <a:srgbClr val="4967AA"/>
                </a:solidFill>
                <a:latin typeface="CBS NEW" panose="02000506080000020004" pitchFamily="2" charset="0"/>
              </a:rPr>
              <a:t>Data Infrastructure</a:t>
            </a:r>
            <a:br>
              <a:rPr lang="en-GB" sz="4800" dirty="0">
                <a:solidFill>
                  <a:srgbClr val="4967AA"/>
                </a:solidFill>
                <a:latin typeface="CBS NEW" panose="02000506080000020004" pitchFamily="2" charset="0"/>
              </a:rPr>
            </a:br>
            <a:r>
              <a:rPr lang="en-GB" sz="2400" dirty="0">
                <a:solidFill>
                  <a:srgbClr val="4967AA"/>
                </a:solidFill>
                <a:latin typeface="CBS NEW" panose="02000506080000020004" pitchFamily="2" charset="0"/>
              </a:rPr>
              <a:t>The Current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35005-F3FE-4BA4-8A3F-F4AA4B806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7876"/>
            <a:ext cx="10515600" cy="4731694"/>
          </a:xfrm>
        </p:spPr>
        <p:txBody>
          <a:bodyPr>
            <a:normAutofit/>
          </a:bodyPr>
          <a:lstStyle/>
          <a:p>
            <a:r>
              <a:rPr lang="en-GB" sz="2200" dirty="0"/>
              <a:t>The data revolution has not yet arrived in the AML world</a:t>
            </a:r>
          </a:p>
          <a:p>
            <a:r>
              <a:rPr lang="en-GB" sz="2200" dirty="0"/>
              <a:t>Far too much work is done </a:t>
            </a:r>
            <a:r>
              <a:rPr lang="en-GB" sz="2200" b="1" dirty="0"/>
              <a:t>manually</a:t>
            </a:r>
            <a:r>
              <a:rPr lang="en-GB" sz="2200" dirty="0"/>
              <a:t>, which is expensive and cumbersome, and leads to inconsistent outcomes</a:t>
            </a:r>
          </a:p>
          <a:p>
            <a:r>
              <a:rPr lang="en-GB" sz="2200" dirty="0"/>
              <a:t>Detection algorithms focus on </a:t>
            </a:r>
            <a:r>
              <a:rPr lang="en-GB" sz="2200" b="1" dirty="0"/>
              <a:t>within account consistency</a:t>
            </a:r>
            <a:r>
              <a:rPr lang="en-GB" sz="2200" dirty="0"/>
              <a:t>, not across (very easy to circumvent)</a:t>
            </a:r>
          </a:p>
          <a:p>
            <a:r>
              <a:rPr lang="en-GB" sz="2200" dirty="0"/>
              <a:t>Algorithms lack an </a:t>
            </a:r>
            <a:r>
              <a:rPr lang="en-GB" sz="2200" b="1" dirty="0"/>
              <a:t>outcome variable </a:t>
            </a:r>
            <a:r>
              <a:rPr lang="en-GB" sz="2200" dirty="0"/>
              <a:t>(prosecution/conviction), and hence are trained to detect a small number of known cases -&gt; key role for universities</a:t>
            </a:r>
          </a:p>
          <a:p>
            <a:r>
              <a:rPr lang="en-GB" sz="2200" dirty="0"/>
              <a:t>Substantial body of literature on SOC, but typically ethnographic, </a:t>
            </a:r>
            <a:r>
              <a:rPr lang="en-GB" sz="2200" b="1" dirty="0"/>
              <a:t>documentary</a:t>
            </a:r>
            <a:r>
              <a:rPr lang="en-GB" sz="2200" dirty="0"/>
              <a:t>, or biographic in nature, often picked up by the Media, and Hollywood. </a:t>
            </a:r>
          </a:p>
          <a:p>
            <a:r>
              <a:rPr lang="en-GB" sz="2200" dirty="0"/>
              <a:t>This leads to a popular conception that is based on </a:t>
            </a:r>
            <a:r>
              <a:rPr lang="en-GB" sz="2200" b="1" dirty="0"/>
              <a:t>anecdotes</a:t>
            </a:r>
            <a:r>
              <a:rPr lang="en-GB" sz="2200" dirty="0"/>
              <a:t> rather than empirical work (which might feed back to policy making)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3F193E-38D3-4A4F-9784-01637E362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D49E-DFF2-4611-98DB-F3FD173C5F6F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7963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B266D-69A1-4563-9B92-B230EB01D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94" y="335906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dirty="0">
                <a:solidFill>
                  <a:srgbClr val="4967AA"/>
                </a:solidFill>
                <a:latin typeface="CBS NEW" panose="02000506080000020004" pitchFamily="2" charset="0"/>
              </a:rPr>
              <a:t>Data Infrastructure</a:t>
            </a:r>
            <a:br>
              <a:rPr lang="en-GB" sz="4800" dirty="0">
                <a:solidFill>
                  <a:srgbClr val="4967AA"/>
                </a:solidFill>
                <a:latin typeface="CBS NEW" panose="02000506080000020004" pitchFamily="2" charset="0"/>
              </a:rPr>
            </a:br>
            <a:r>
              <a:rPr lang="en-GB" sz="2400" dirty="0">
                <a:solidFill>
                  <a:srgbClr val="4967AA"/>
                </a:solidFill>
                <a:latin typeface="CBS NEW" panose="02000506080000020004" pitchFamily="2" charset="0"/>
              </a:rPr>
              <a:t>The Current Issues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35005-F3FE-4BA4-8A3F-F4AA4B806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571" y="1807218"/>
            <a:ext cx="11170920" cy="47316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/>
              <a:t>SARs / STRs</a:t>
            </a:r>
          </a:p>
          <a:p>
            <a:pPr lvl="1"/>
            <a:r>
              <a:rPr lang="en-GB" sz="2200" dirty="0"/>
              <a:t>Banks overreport, while possibly protecting their best clients</a:t>
            </a:r>
          </a:p>
          <a:p>
            <a:pPr lvl="1"/>
            <a:r>
              <a:rPr lang="en-GB" sz="2200" dirty="0"/>
              <a:t>Almost all SARs are not followed-up</a:t>
            </a:r>
          </a:p>
          <a:p>
            <a:pPr lvl="1"/>
            <a:r>
              <a:rPr lang="en-GB" sz="2200" dirty="0"/>
              <a:t>Decision time an issue</a:t>
            </a:r>
          </a:p>
          <a:p>
            <a:pPr lvl="1"/>
            <a:r>
              <a:rPr lang="en-GB" sz="2200" dirty="0"/>
              <a:t>The SARs data infrastructure is in urgent need of an overhaul - globally</a:t>
            </a:r>
          </a:p>
          <a:p>
            <a:pPr lvl="1"/>
            <a:endParaRPr lang="en-GB" sz="2200" dirty="0"/>
          </a:p>
          <a:p>
            <a:pPr marL="0" indent="0">
              <a:buNone/>
            </a:pPr>
            <a:r>
              <a:rPr lang="en-GB" sz="2200" dirty="0"/>
              <a:t>KYCs central to the functioning of banks (counterparty risk)</a:t>
            </a:r>
          </a:p>
          <a:p>
            <a:pPr lvl="1"/>
            <a:r>
              <a:rPr lang="en-GB" sz="2200" dirty="0"/>
              <a:t>Understand your customer. Important for AML, but even more so for the running of the bank</a:t>
            </a:r>
          </a:p>
          <a:p>
            <a:pPr lvl="1"/>
            <a:r>
              <a:rPr lang="en-GB" sz="2200" dirty="0"/>
              <a:t>Standard Chartered – Dubai</a:t>
            </a:r>
          </a:p>
          <a:p>
            <a:pPr lvl="1"/>
            <a:endParaRPr lang="en-GB" sz="2200" dirty="0"/>
          </a:p>
          <a:p>
            <a:pPr marL="0" indent="0">
              <a:buNone/>
            </a:pPr>
            <a:r>
              <a:rPr lang="en-GB" sz="2200" dirty="0"/>
              <a:t>No standardised data interchange across borders, institutions, and banks</a:t>
            </a:r>
          </a:p>
          <a:p>
            <a:pPr lvl="1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F736B5-99BD-4456-B5ED-6EAB3C107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D49E-DFF2-4611-98DB-F3FD173C5F6F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0151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76FDD-E78C-4479-A188-839916D85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611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dirty="0">
                <a:solidFill>
                  <a:srgbClr val="4967AA"/>
                </a:solidFill>
                <a:latin typeface="CBS NEW" panose="02000506080000020004" pitchFamily="2" charset="0"/>
              </a:rPr>
              <a:t>In Summary</a:t>
            </a:r>
            <a:endParaRPr lang="en-GB" sz="2400" dirty="0">
              <a:solidFill>
                <a:srgbClr val="4967AA"/>
              </a:solidFill>
              <a:latin typeface="CBS NEW" panose="0200050608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6400B-30E2-4327-9D04-4237F77FE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061" y="1690688"/>
            <a:ext cx="9193877" cy="4383010"/>
          </a:xfrm>
        </p:spPr>
        <p:txBody>
          <a:bodyPr anchor="ctr">
            <a:norm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n-GB" dirty="0"/>
              <a:t> We fail in our objective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n-GB" dirty="0"/>
              <a:t>Our institutional structure is not delivering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n-GB" dirty="0"/>
              <a:t>Data and processes are inadequate on bank/fintech and supervisory level</a:t>
            </a:r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3B6C4A-EE6C-4DCE-90BE-019D1F6F4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D49E-DFF2-4611-98DB-F3FD173C5F6F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7966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F401F66-14E7-47DF-93DB-33961C159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4967AA"/>
                </a:solidFill>
                <a:latin typeface="CBS NEW" panose="02000506080000020004" pitchFamily="2" charset="0"/>
              </a:rPr>
              <a:t>What Next?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BDB0DC-6273-4E95-B2C6-AACDFBB61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D49E-DFF2-4611-98DB-F3FD173C5F6F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6119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76FDD-E78C-4479-A188-839916D85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485" y="365126"/>
            <a:ext cx="10515600" cy="1325563"/>
          </a:xfrm>
        </p:spPr>
        <p:txBody>
          <a:bodyPr>
            <a:noAutofit/>
          </a:bodyPr>
          <a:lstStyle/>
          <a:p>
            <a:r>
              <a:rPr lang="en-GB" sz="4800" dirty="0">
                <a:solidFill>
                  <a:srgbClr val="4967AA"/>
                </a:solidFill>
                <a:latin typeface="CBS NEW" panose="02000506080000020004" pitchFamily="2" charset="0"/>
              </a:rPr>
              <a:t>General Issue I</a:t>
            </a:r>
            <a:br>
              <a:rPr lang="en-GB" sz="4800" dirty="0">
                <a:solidFill>
                  <a:srgbClr val="4967AA"/>
                </a:solidFill>
                <a:latin typeface="CBS NEW" panose="02000506080000020004" pitchFamily="2" charset="0"/>
              </a:rPr>
            </a:br>
            <a:r>
              <a:rPr lang="en-GB" sz="2400" dirty="0">
                <a:solidFill>
                  <a:srgbClr val="4967AA"/>
                </a:solidFill>
                <a:latin typeface="CBS NEW" panose="02000506080000020004" pitchFamily="2" charset="0"/>
              </a:rPr>
              <a:t>In need of public debate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6400B-30E2-4327-9D04-4237F77FE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38301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dirty="0"/>
              <a:t> </a:t>
            </a:r>
            <a:r>
              <a:rPr lang="en-GB" sz="3600" dirty="0"/>
              <a:t>AML will never be risk-free!</a:t>
            </a:r>
          </a:p>
          <a:p>
            <a:pPr marL="0" indent="0" algn="ctr">
              <a:buNone/>
            </a:pPr>
            <a:r>
              <a:rPr lang="en-GB" sz="1600" dirty="0"/>
              <a:t>(As is any business. Lawyers vs. Economists)</a:t>
            </a:r>
            <a:endParaRPr lang="en-GB" sz="1100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We need to define - in a political process - the </a:t>
            </a:r>
            <a:r>
              <a:rPr lang="en-GB" b="1" dirty="0"/>
              <a:t>accepted level of risk </a:t>
            </a:r>
            <a:r>
              <a:rPr lang="en-GB" dirty="0"/>
              <a:t>society is prepared to take?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BA4534-1144-4165-800D-76CD6192E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D49E-DFF2-4611-98DB-F3FD173C5F6F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3562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76FDD-E78C-4479-A188-839916D85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863" y="365126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dirty="0">
                <a:solidFill>
                  <a:srgbClr val="4967AA"/>
                </a:solidFill>
                <a:latin typeface="CBS NEW" panose="02000506080000020004" pitchFamily="2" charset="0"/>
              </a:rPr>
              <a:t>General Issue II</a:t>
            </a:r>
            <a:br>
              <a:rPr lang="en-GB" sz="4800" dirty="0">
                <a:solidFill>
                  <a:srgbClr val="4967AA"/>
                </a:solidFill>
                <a:latin typeface="CBS NEW" panose="02000506080000020004" pitchFamily="2" charset="0"/>
              </a:rPr>
            </a:br>
            <a:r>
              <a:rPr lang="en-GB" sz="2400" dirty="0">
                <a:solidFill>
                  <a:srgbClr val="4967AA"/>
                </a:solidFill>
                <a:latin typeface="CBS NEW" panose="02000506080000020004" pitchFamily="2" charset="0"/>
              </a:rPr>
              <a:t>‘The Nordics’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6400B-30E2-4327-9D04-4237F77FE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383010"/>
          </a:xfrm>
        </p:spPr>
        <p:txBody>
          <a:bodyPr anchor="ctr">
            <a:normAutofit/>
          </a:bodyPr>
          <a:lstStyle/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dirty="0"/>
              <a:t> The Nordics have a beautiful culture of </a:t>
            </a:r>
            <a:r>
              <a:rPr lang="en-GB" b="1" dirty="0"/>
              <a:t>trust</a:t>
            </a:r>
            <a:r>
              <a:rPr lang="en-GB" dirty="0"/>
              <a:t> (to be protected)!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dirty="0"/>
              <a:t>The Nordics are unprepared to deal with aspects of </a:t>
            </a:r>
            <a:r>
              <a:rPr lang="en-GB" b="1" dirty="0"/>
              <a:t>globalisation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dirty="0"/>
              <a:t>The Nordics are very </a:t>
            </a:r>
            <a:r>
              <a:rPr lang="en-GB" b="1" dirty="0"/>
              <a:t>small</a:t>
            </a:r>
            <a:r>
              <a:rPr lang="en-GB" dirty="0"/>
              <a:t> – population wise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dirty="0"/>
              <a:t>The Nordics are facing a </a:t>
            </a:r>
            <a:r>
              <a:rPr lang="en-GB" b="1" dirty="0"/>
              <a:t>big threat </a:t>
            </a:r>
            <a:r>
              <a:rPr lang="en-GB" dirty="0"/>
              <a:t>(jihadi)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B25EBE-5A23-430A-8EA4-EC9CB1526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D49E-DFF2-4611-98DB-F3FD173C5F6F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550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89857" y="312874"/>
            <a:ext cx="10515600" cy="1100138"/>
          </a:xfrm>
        </p:spPr>
        <p:txBody>
          <a:bodyPr>
            <a:normAutofit/>
          </a:bodyPr>
          <a:lstStyle/>
          <a:p>
            <a:r>
              <a:rPr lang="en-GB" altLang="en-US" dirty="0">
                <a:solidFill>
                  <a:srgbClr val="4967AA"/>
                </a:solidFill>
                <a:latin typeface="CBS NEW" panose="02000506080000020004" pitchFamily="2" charset="0"/>
              </a:rPr>
              <a:t>House Rule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914164" y="1548064"/>
            <a:ext cx="10363671" cy="4285136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GB" altLang="en-US" sz="3200" dirty="0"/>
              <a:t>Chicago Style: Ask whatever, whenever</a:t>
            </a:r>
          </a:p>
          <a:p>
            <a:pPr algn="ctr">
              <a:lnSpc>
                <a:spcPct val="150000"/>
              </a:lnSpc>
              <a:buNone/>
            </a:pPr>
            <a:r>
              <a:rPr lang="en-GB" altLang="en-US" sz="3200" dirty="0"/>
              <a:t>(Let’s have a nice debate)</a:t>
            </a:r>
          </a:p>
          <a:p>
            <a:endParaRPr lang="en-GB" altLang="en-US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FF0D69-90E7-46E3-88AC-6CF9130EA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D49E-DFF2-4611-98DB-F3FD173C5F6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417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76FDD-E78C-4479-A188-839916D85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737" y="365126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4967AA"/>
                </a:solidFill>
                <a:latin typeface="CBS NEW" panose="02000506080000020004" pitchFamily="2" charset="0"/>
              </a:rPr>
              <a:t>Way Forward</a:t>
            </a:r>
            <a:br>
              <a:rPr lang="en-GB" dirty="0">
                <a:solidFill>
                  <a:srgbClr val="4967AA"/>
                </a:solidFill>
                <a:latin typeface="CBS NEW" panose="02000506080000020004" pitchFamily="2" charset="0"/>
              </a:rPr>
            </a:br>
            <a:endParaRPr lang="en-GB" sz="2000" dirty="0">
              <a:solidFill>
                <a:srgbClr val="4967AA"/>
              </a:solidFill>
              <a:latin typeface="CBS NEW" panose="0200050608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6400B-30E2-4327-9D04-4237F77FE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4624"/>
            <a:ext cx="10515600" cy="5092496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/>
              <a:t> </a:t>
            </a:r>
            <a:r>
              <a:rPr lang="en-GB" sz="3600" b="1" dirty="0"/>
              <a:t>Work together,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3600" b="1" dirty="0"/>
              <a:t>pool resources, and data</a:t>
            </a:r>
            <a:r>
              <a:rPr lang="en-GB" sz="3600" dirty="0"/>
              <a:t>!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GB" sz="2000" dirty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400" dirty="0"/>
              <a:t>*across banks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400" dirty="0"/>
              <a:t>*across countries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400" dirty="0"/>
              <a:t>*across institutions</a:t>
            </a:r>
            <a:r>
              <a:rPr lang="en-GB" sz="2400" baseline="30000" dirty="0"/>
              <a:t>1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GB" sz="2400" baseline="30000" dirty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GB" sz="2400" baseline="30000" dirty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GB" sz="2400" baseline="300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800" baseline="30000" dirty="0"/>
              <a:t>1 </a:t>
            </a:r>
            <a:r>
              <a:rPr lang="en-GB" sz="1800" dirty="0"/>
              <a:t>(FIU, Supervisor, Police, Intelligence services, …)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033B0F-30EB-4F3F-B30A-152345B9E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D49E-DFF2-4611-98DB-F3FD173C5F6F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3487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B266D-69A1-4563-9B92-B230EB01D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4967AA"/>
                </a:solidFill>
                <a:latin typeface="CBS NEW" panose="02000506080000020004" pitchFamily="2" charset="0"/>
              </a:rPr>
              <a:t>Way Forward</a:t>
            </a:r>
            <a:endParaRPr lang="en-GB" sz="2000" dirty="0">
              <a:solidFill>
                <a:srgbClr val="4967AA"/>
              </a:solidFill>
              <a:latin typeface="CBS NEW" panose="0200050608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35005-F3FE-4BA4-8A3F-F4AA4B806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226" y="1993557"/>
            <a:ext cx="10799548" cy="288601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3600" dirty="0"/>
              <a:t>Standardise, Integrate, Automate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EF801C-9ECD-4E81-A395-F394869A5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D49E-DFF2-4611-98DB-F3FD173C5F6F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3788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B266D-69A1-4563-9B92-B230EB01D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4967AA"/>
                </a:solidFill>
                <a:latin typeface="CBS NEW" panose="02000506080000020004" pitchFamily="2" charset="0"/>
              </a:rPr>
              <a:t>Way Forward</a:t>
            </a:r>
            <a:endParaRPr lang="en-GB" sz="2000" dirty="0">
              <a:solidFill>
                <a:srgbClr val="4967AA"/>
              </a:solidFill>
              <a:latin typeface="CBS NEW" panose="0200050608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35005-F3FE-4BA4-8A3F-F4AA4B806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226" y="2063226"/>
            <a:ext cx="10799548" cy="288601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3600" dirty="0">
                <a:solidFill>
                  <a:schemeClr val="bg1">
                    <a:lumMod val="50000"/>
                  </a:schemeClr>
                </a:solidFill>
              </a:rPr>
              <a:t>Standardise, Integrate, Automate</a:t>
            </a:r>
          </a:p>
          <a:p>
            <a:pPr marL="0" indent="0" algn="ctr">
              <a:buNone/>
            </a:pPr>
            <a:r>
              <a:rPr lang="en-GB" sz="3600" dirty="0"/>
              <a:t>A Digitalisation Story, which will need to start with </a:t>
            </a:r>
            <a:r>
              <a:rPr lang="en-GB" sz="3600" b="1" dirty="0"/>
              <a:t>Processes</a:t>
            </a:r>
            <a:r>
              <a:rPr lang="en-GB" sz="3600" dirty="0"/>
              <a:t>, not </a:t>
            </a:r>
            <a:r>
              <a:rPr lang="en-GB" sz="3600" b="1" dirty="0"/>
              <a:t>Products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EF801C-9ECD-4E81-A395-F394869A5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D49E-DFF2-4611-98DB-F3FD173C5F6F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6059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A33700-3E58-4D44-9C13-EA8FC460D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4967AA"/>
                </a:solidFill>
                <a:latin typeface="CBS NEW" panose="02000506080000020004" pitchFamily="2" charset="0"/>
              </a:rPr>
              <a:t>On Institutions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FDBBD9-C46C-4FA2-9C25-D5779BC32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/>
          <a:p>
            <a:r>
              <a:rPr lang="en-GB" dirty="0"/>
              <a:t>Selected Reform Proposals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6E6540-8F85-4349-80DA-90DB5B1DA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D49E-DFF2-4611-98DB-F3FD173C5F6F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706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76FDD-E78C-4479-A188-839916D8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solidFill>
                  <a:srgbClr val="4967AA"/>
                </a:solidFill>
                <a:latin typeface="CBS NEW" panose="02000506080000020004" pitchFamily="2" charset="0"/>
              </a:rPr>
              <a:t>On Institutions</a:t>
            </a:r>
            <a:br>
              <a:rPr lang="en-GB" sz="4800" dirty="0">
                <a:solidFill>
                  <a:srgbClr val="4967AA"/>
                </a:solidFill>
                <a:latin typeface="CBS NEW" panose="02000506080000020004" pitchFamily="2" charset="0"/>
              </a:rPr>
            </a:br>
            <a:r>
              <a:rPr lang="en-GB" sz="2400" dirty="0">
                <a:solidFill>
                  <a:srgbClr val="4967AA"/>
                </a:solidFill>
                <a:latin typeface="CBS NEW" panose="02000506080000020004" pitchFamily="2" charset="0"/>
              </a:rPr>
              <a:t>The General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6400B-30E2-4327-9D04-4237F77FE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6187"/>
            <a:ext cx="10515600" cy="438301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dirty="0"/>
              <a:t> We will need to rethink our decentralisation paradigm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72AB4F-7268-4467-BE02-33BBB3DF1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D49E-DFF2-4611-98DB-F3FD173C5F6F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5992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B266D-69A1-4563-9B92-B230EB01D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solidFill>
                  <a:srgbClr val="4967AA"/>
                </a:solidFill>
                <a:latin typeface="CBS NEW" panose="02000506080000020004" pitchFamily="2" charset="0"/>
              </a:rPr>
              <a:t>On Institutions</a:t>
            </a:r>
            <a:br>
              <a:rPr lang="en-GB" sz="4800" dirty="0">
                <a:solidFill>
                  <a:srgbClr val="4967AA"/>
                </a:solidFill>
                <a:latin typeface="CBS NEW" panose="02000506080000020004" pitchFamily="2" charset="0"/>
              </a:rPr>
            </a:br>
            <a:r>
              <a:rPr lang="en-GB" sz="2400" dirty="0">
                <a:solidFill>
                  <a:srgbClr val="4967AA"/>
                </a:solidFill>
                <a:latin typeface="CBS NEW" panose="02000506080000020004" pitchFamily="2" charset="0"/>
              </a:rPr>
              <a:t>Proposal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35005-F3FE-4BA4-8A3F-F4AA4B806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2489"/>
            <a:ext cx="10837127" cy="4668986"/>
          </a:xfrm>
        </p:spPr>
        <p:txBody>
          <a:bodyPr>
            <a:normAutofit/>
          </a:bodyPr>
          <a:lstStyle/>
          <a:p>
            <a:r>
              <a:rPr lang="en-GB" sz="2200" b="1" dirty="0"/>
              <a:t>Combine FIUs and supervisory bodies</a:t>
            </a:r>
            <a:r>
              <a:rPr lang="en-GB" sz="2200" dirty="0"/>
              <a:t>, here the Danish FSA, under ‘one roof’</a:t>
            </a:r>
          </a:p>
          <a:p>
            <a:pPr lvl="1"/>
            <a:r>
              <a:rPr lang="en-GB" sz="2200" dirty="0"/>
              <a:t>The </a:t>
            </a:r>
            <a:r>
              <a:rPr lang="en-GB" sz="2200" b="1" dirty="0"/>
              <a:t>FSA pays for all activities</a:t>
            </a:r>
            <a:r>
              <a:rPr lang="en-GB" sz="2200" dirty="0"/>
              <a:t>, including the FIU investigators who will work alongside and in close collaboration with the FSA staff</a:t>
            </a:r>
          </a:p>
          <a:p>
            <a:pPr lvl="1"/>
            <a:r>
              <a:rPr lang="en-GB" sz="2200" dirty="0"/>
              <a:t>The financial supervisor understands banks much better than a FIU ever can, has access to their data, should have the empirical skills, and is much better resourced than the Police Service</a:t>
            </a:r>
          </a:p>
          <a:p>
            <a:pPr lvl="1"/>
            <a:r>
              <a:rPr lang="en-GB" sz="2200" dirty="0"/>
              <a:t>Sovereign functions still with Police/FIU, but located within the supervisor’s organisation</a:t>
            </a:r>
          </a:p>
          <a:p>
            <a:r>
              <a:rPr lang="en-GB" sz="2200" dirty="0"/>
              <a:t>Centralise on EU level into a new Supra-national body (French-Dutch Proposal)</a:t>
            </a: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7CAF34-2400-4C78-87AE-C1FE27E0F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D49E-DFF2-4611-98DB-F3FD173C5F6F}" type="slidenum">
              <a:rPr lang="en-GB" smtClean="0"/>
              <a:t>45</a:t>
            </a:fld>
            <a:endParaRPr lang="en-GB"/>
          </a:p>
        </p:txBody>
      </p:sp>
      <p:pic>
        <p:nvPicPr>
          <p:cNvPr id="6" name="Picture 4" descr="G:\CCG\Student Assistant, Communication\Logoer og billeder\Logoer Nordic Finance\Nordic finance logo blå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6509" y="6147947"/>
            <a:ext cx="2930760" cy="57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6055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B266D-69A1-4563-9B92-B230EB01D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43" y="274786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dirty="0">
                <a:solidFill>
                  <a:srgbClr val="4967AA"/>
                </a:solidFill>
                <a:latin typeface="CBS NEW" panose="02000506080000020004" pitchFamily="2" charset="0"/>
              </a:rPr>
              <a:t>On Institutions</a:t>
            </a:r>
            <a:br>
              <a:rPr lang="en-GB" sz="4800" dirty="0">
                <a:solidFill>
                  <a:srgbClr val="4967AA"/>
                </a:solidFill>
                <a:latin typeface="CBS NEW" panose="02000506080000020004" pitchFamily="2" charset="0"/>
              </a:rPr>
            </a:br>
            <a:r>
              <a:rPr lang="en-GB" sz="2400" dirty="0">
                <a:solidFill>
                  <a:srgbClr val="4967AA"/>
                </a:solidFill>
                <a:latin typeface="CBS NEW" panose="02000506080000020004" pitchFamily="2" charset="0"/>
              </a:rPr>
              <a:t>Proposal II: Standardise, Integrate, Automate across Nordics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35005-F3FE-4BA4-8A3F-F4AA4B806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43" y="1781027"/>
            <a:ext cx="10837127" cy="4940448"/>
          </a:xfrm>
        </p:spPr>
        <p:txBody>
          <a:bodyPr>
            <a:normAutofit/>
          </a:bodyPr>
          <a:lstStyle/>
          <a:p>
            <a:r>
              <a:rPr lang="en-GB" sz="2000" dirty="0"/>
              <a:t>Standardise</a:t>
            </a:r>
          </a:p>
          <a:p>
            <a:pPr lvl="1"/>
            <a:r>
              <a:rPr lang="en-GB" sz="1800" dirty="0"/>
              <a:t>STR/SARs data collection across Nordics / Europe</a:t>
            </a:r>
          </a:p>
          <a:p>
            <a:r>
              <a:rPr lang="en-GB" sz="2000" dirty="0"/>
              <a:t>Integrate </a:t>
            </a:r>
          </a:p>
          <a:p>
            <a:pPr lvl="1"/>
            <a:r>
              <a:rPr lang="en-GB" sz="1800" dirty="0"/>
              <a:t>SARs data across Nordics / Europe (as part of the normal police information exchange)</a:t>
            </a:r>
          </a:p>
          <a:p>
            <a:pPr lvl="1"/>
            <a:r>
              <a:rPr lang="en-GB" sz="1800" dirty="0"/>
              <a:t>Organised Crime Group data across Nordics (if not yet done), and integrate with FIU system/data</a:t>
            </a:r>
          </a:p>
          <a:p>
            <a:pPr lvl="1"/>
            <a:r>
              <a:rPr lang="en-GB" sz="1800" dirty="0"/>
              <a:t>Current integration level of Intelligence data?</a:t>
            </a:r>
          </a:p>
          <a:p>
            <a:pPr lvl="1"/>
            <a:r>
              <a:rPr lang="en-GB" sz="1800" dirty="0"/>
              <a:t>Share (SARs) data for research purposes</a:t>
            </a:r>
          </a:p>
          <a:p>
            <a:pPr lvl="1"/>
            <a:r>
              <a:rPr lang="en-GB" sz="1800" dirty="0"/>
              <a:t>Sanctions list</a:t>
            </a:r>
          </a:p>
          <a:p>
            <a:r>
              <a:rPr lang="en-GB" sz="2000" dirty="0"/>
              <a:t>Automate</a:t>
            </a:r>
          </a:p>
          <a:p>
            <a:pPr lvl="1"/>
            <a:r>
              <a:rPr lang="en-GB" sz="1800" dirty="0"/>
              <a:t>Better algorithms, in part by:</a:t>
            </a:r>
          </a:p>
          <a:p>
            <a:pPr lvl="2"/>
            <a:r>
              <a:rPr lang="en-GB" sz="1400" dirty="0"/>
              <a:t>Counterparty check with OCGM (ideally offer as an API service to Banks [+/-]).</a:t>
            </a:r>
          </a:p>
          <a:p>
            <a:pPr lvl="2"/>
            <a:r>
              <a:rPr lang="en-GB" sz="1400" dirty="0"/>
              <a:t>Plausibility check via OpenCorporates / Experian / …</a:t>
            </a:r>
          </a:p>
          <a:p>
            <a:pPr lvl="2"/>
            <a:r>
              <a:rPr lang="en-GB" sz="1400" dirty="0"/>
              <a:t>Pattern detection across countries, banks, etc. </a:t>
            </a:r>
          </a:p>
          <a:p>
            <a:pPr lvl="2"/>
            <a:r>
              <a:rPr lang="en-GB" sz="1400" dirty="0"/>
              <a:t>Empirical knowledge is in universities</a:t>
            </a: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2E0765-A24C-44DA-AEBC-E3B1475DF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D49E-DFF2-4611-98DB-F3FD173C5F6F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2886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B266D-69A1-4563-9B92-B230EB01D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25" y="330291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dirty="0">
                <a:solidFill>
                  <a:srgbClr val="4967AA"/>
                </a:solidFill>
                <a:latin typeface="CBS NEW" panose="02000506080000020004" pitchFamily="2" charset="0"/>
              </a:rPr>
              <a:t>On Institutions</a:t>
            </a:r>
            <a:br>
              <a:rPr lang="en-GB" sz="4800" dirty="0">
                <a:solidFill>
                  <a:srgbClr val="4967AA"/>
                </a:solidFill>
                <a:latin typeface="CBS NEW" panose="02000506080000020004" pitchFamily="2" charset="0"/>
              </a:rPr>
            </a:br>
            <a:r>
              <a:rPr lang="en-GB" sz="2400" dirty="0">
                <a:solidFill>
                  <a:srgbClr val="4967AA"/>
                </a:solidFill>
                <a:latin typeface="CBS NEW" panose="02000506080000020004" pitchFamily="2" charset="0"/>
              </a:rPr>
              <a:t>Proposal III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35005-F3FE-4BA4-8A3F-F4AA4B806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525" y="1963907"/>
            <a:ext cx="11019263" cy="46689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Reorganised FSAs along clear lines of responsibilities, and without conflict of interest</a:t>
            </a:r>
          </a:p>
          <a:p>
            <a:endParaRPr lang="en-GB" sz="1800" i="1" dirty="0"/>
          </a:p>
          <a:p>
            <a:r>
              <a:rPr lang="en-GB" sz="2400" i="1" dirty="0"/>
              <a:t>Regulatory, Policy,</a:t>
            </a:r>
            <a:r>
              <a:rPr lang="en-GB" sz="2400" dirty="0"/>
              <a:t> </a:t>
            </a:r>
            <a:r>
              <a:rPr lang="en-GB" sz="2400" i="1" dirty="0"/>
              <a:t>and Algorithms </a:t>
            </a:r>
            <a:r>
              <a:rPr lang="en-GB" sz="2400" dirty="0"/>
              <a:t>(pre-legislative work)</a:t>
            </a:r>
          </a:p>
          <a:p>
            <a:r>
              <a:rPr lang="en-GB" sz="2400" i="1" dirty="0"/>
              <a:t>Inspection</a:t>
            </a:r>
            <a:r>
              <a:rPr lang="en-GB" sz="2400" dirty="0"/>
              <a:t> (inspections into bank’s compliance with regulation)</a:t>
            </a:r>
          </a:p>
          <a:p>
            <a:r>
              <a:rPr lang="en-GB" sz="2400" i="1" dirty="0"/>
              <a:t>Investigations</a:t>
            </a:r>
            <a:r>
              <a:rPr lang="en-GB" sz="2400" dirty="0"/>
              <a:t> (investigations under strengthened legal guarantees and legal controls, handed over from the Inspections Unit)</a:t>
            </a:r>
          </a:p>
          <a:p>
            <a:r>
              <a:rPr lang="en-GB" sz="2400" i="1" dirty="0"/>
              <a:t>Enforcement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FCCD49-B7E9-4025-B6FF-13945F631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D49E-DFF2-4611-98DB-F3FD173C5F6F}" type="slidenum">
              <a:rPr lang="en-GB" smtClean="0"/>
              <a:t>47</a:t>
            </a:fld>
            <a:endParaRPr lang="en-GB"/>
          </a:p>
        </p:txBody>
      </p:sp>
      <p:pic>
        <p:nvPicPr>
          <p:cNvPr id="6" name="Picture 4" descr="G:\CCG\Student Assistant, Communication\Logoer og billeder\Logoer Nordic Finance\Nordic finance logo blå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6509" y="6147947"/>
            <a:ext cx="2930760" cy="57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5320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A33700-3E58-4D44-9C13-EA8FC460D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4967AA"/>
                </a:solidFill>
                <a:latin typeface="CBS NEW" panose="02000506080000020004" pitchFamily="2" charset="0"/>
              </a:rPr>
              <a:t>On Data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FDBBD9-C46C-4FA2-9C25-D5779BC32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/>
          <a:p>
            <a:r>
              <a:rPr lang="en-GB" dirty="0"/>
              <a:t>The application to AML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2E207A-3AD4-455A-A6AC-387CD9C97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D49E-DFF2-4611-98DB-F3FD173C5F6F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5580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76FDD-E78C-4479-A188-839916D8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solidFill>
                  <a:srgbClr val="4967AA"/>
                </a:solidFill>
                <a:latin typeface="CBS NEW" panose="02000506080000020004" pitchFamily="2" charset="0"/>
              </a:rPr>
              <a:t>On Data</a:t>
            </a:r>
            <a:br>
              <a:rPr lang="en-GB" sz="4800" dirty="0">
                <a:solidFill>
                  <a:srgbClr val="4967AA"/>
                </a:solidFill>
                <a:latin typeface="CBS NEW" panose="02000506080000020004" pitchFamily="2" charset="0"/>
              </a:rPr>
            </a:br>
            <a:r>
              <a:rPr lang="en-GB" sz="2400" dirty="0">
                <a:solidFill>
                  <a:srgbClr val="4967AA"/>
                </a:solidFill>
                <a:latin typeface="CBS NEW" panose="02000506080000020004" pitchFamily="2" charset="0"/>
              </a:rPr>
              <a:t>The General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6400B-30E2-4327-9D04-4237F77FE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38301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dirty="0"/>
              <a:t> Society will win the AML race on its ability to:</a:t>
            </a:r>
          </a:p>
          <a:p>
            <a:pPr marL="0" indent="0" algn="ctr">
              <a:buNone/>
            </a:pPr>
            <a:endParaRPr lang="en-GB" dirty="0"/>
          </a:p>
          <a:p>
            <a:pPr algn="ctr"/>
            <a:r>
              <a:rPr lang="en-GB" dirty="0"/>
              <a:t> </a:t>
            </a:r>
            <a:r>
              <a:rPr lang="en-GB" b="1" dirty="0"/>
              <a:t>collate</a:t>
            </a:r>
            <a:r>
              <a:rPr lang="en-GB" dirty="0"/>
              <a:t>, and </a:t>
            </a:r>
            <a:r>
              <a:rPr lang="en-GB" b="1" dirty="0"/>
              <a:t>analyse</a:t>
            </a:r>
            <a:r>
              <a:rPr lang="en-GB" dirty="0"/>
              <a:t> data very </a:t>
            </a:r>
            <a:r>
              <a:rPr lang="en-GB" b="1" dirty="0"/>
              <a:t>fast and cheap </a:t>
            </a:r>
          </a:p>
          <a:p>
            <a:pPr algn="ctr"/>
            <a:r>
              <a:rPr lang="en-GB" b="1" dirty="0"/>
              <a:t>execute</a:t>
            </a:r>
            <a:r>
              <a:rPr lang="en-GB" dirty="0"/>
              <a:t> resulting actions </a:t>
            </a:r>
            <a:r>
              <a:rPr lang="en-GB" b="1" dirty="0"/>
              <a:t>fast and cheap </a:t>
            </a:r>
          </a:p>
          <a:p>
            <a:pPr marL="0" indent="0" algn="ctr">
              <a:buNone/>
            </a:pPr>
            <a:r>
              <a:rPr lang="en-GB" sz="2000" dirty="0"/>
              <a:t>(but here we will need a human at the end of process)</a:t>
            </a:r>
          </a:p>
          <a:p>
            <a:pPr algn="ctr"/>
            <a:endParaRPr lang="en-GB" dirty="0"/>
          </a:p>
          <a:p>
            <a:pPr marL="0" indent="0" algn="ctr">
              <a:buNone/>
            </a:pPr>
            <a:r>
              <a:rPr lang="en-GB" dirty="0">
                <a:solidFill>
                  <a:srgbClr val="4967AA"/>
                </a:solidFill>
              </a:rPr>
              <a:t>=&gt; Standardise, Integrate, Automate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0C8536-32F9-48C7-B1FF-9F5606E5A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D49E-DFF2-4611-98DB-F3FD173C5F6F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848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67937" y="304166"/>
            <a:ext cx="10515600" cy="1100138"/>
          </a:xfrm>
        </p:spPr>
        <p:txBody>
          <a:bodyPr>
            <a:normAutofit/>
          </a:bodyPr>
          <a:lstStyle/>
          <a:p>
            <a:r>
              <a:rPr lang="en-GB" altLang="en-US" dirty="0">
                <a:solidFill>
                  <a:srgbClr val="4967AA"/>
                </a:solidFill>
                <a:latin typeface="CBS NEW" panose="02000506080000020004" pitchFamily="2" charset="0"/>
              </a:rPr>
              <a:t>Aim for Today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914164" y="1322944"/>
            <a:ext cx="10363671" cy="4709366"/>
          </a:xfrm>
        </p:spPr>
        <p:txBody>
          <a:bodyPr anchor="ctr"/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en-GB" altLang="en-US" sz="3200" dirty="0"/>
              <a:t>To debate </a:t>
            </a:r>
            <a:r>
              <a:rPr lang="en-GB" altLang="en-US" sz="3200" b="1" dirty="0"/>
              <a:t>concepts</a:t>
            </a:r>
            <a:r>
              <a:rPr lang="en-GB" altLang="en-US" sz="3200" dirty="0"/>
              <a:t> on GRC &amp; AML</a:t>
            </a:r>
          </a:p>
          <a:p>
            <a:pPr algn="ctr">
              <a:lnSpc>
                <a:spcPct val="150000"/>
              </a:lnSpc>
              <a:buFontTx/>
              <a:buNone/>
            </a:pPr>
            <a:endParaRPr lang="en-GB" altLang="en-US" sz="1200" dirty="0"/>
          </a:p>
          <a:p>
            <a:pPr algn="ctr">
              <a:lnSpc>
                <a:spcPct val="100000"/>
              </a:lnSpc>
            </a:pPr>
            <a:r>
              <a:rPr lang="en-GB" altLang="en-US" dirty="0"/>
              <a:t>So you can ask the right questions</a:t>
            </a:r>
          </a:p>
          <a:p>
            <a:pPr algn="ctr">
              <a:lnSpc>
                <a:spcPct val="100000"/>
              </a:lnSpc>
            </a:pPr>
            <a:r>
              <a:rPr lang="en-GB" altLang="en-US" dirty="0"/>
              <a:t>I will not focus on individual regulation</a:t>
            </a:r>
          </a:p>
          <a:p>
            <a:endParaRPr lang="en-GB" alt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FF0D69-90E7-46E3-88AC-6CF9130EA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D49E-DFF2-4611-98DB-F3FD173C5F6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0324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B266D-69A1-4563-9B92-B230EB01D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177921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dirty="0">
                <a:solidFill>
                  <a:srgbClr val="4967AA"/>
                </a:solidFill>
                <a:latin typeface="CBS NEW" panose="02000506080000020004" pitchFamily="2" charset="0"/>
              </a:rPr>
              <a:t>On Banks</a:t>
            </a:r>
            <a:br>
              <a:rPr lang="en-GB" sz="4800" dirty="0">
                <a:solidFill>
                  <a:srgbClr val="4967AA"/>
                </a:solidFill>
                <a:latin typeface="CBS NEW" panose="02000506080000020004" pitchFamily="2" charset="0"/>
              </a:rPr>
            </a:br>
            <a:r>
              <a:rPr lang="en-GB" sz="2400" dirty="0">
                <a:solidFill>
                  <a:srgbClr val="4967AA"/>
                </a:solidFill>
                <a:latin typeface="CBS NEW" panose="02000506080000020004" pitchFamily="2" charset="0"/>
              </a:rPr>
              <a:t>Proposal II: Standardise, Integrate, Automate across Nordics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35005-F3FE-4BA4-8A3F-F4AA4B806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657106"/>
            <a:ext cx="10837127" cy="5064369"/>
          </a:xfrm>
        </p:spPr>
        <p:txBody>
          <a:bodyPr>
            <a:noAutofit/>
          </a:bodyPr>
          <a:lstStyle/>
          <a:p>
            <a:r>
              <a:rPr lang="en-GB" sz="1800" dirty="0"/>
              <a:t>Standardise</a:t>
            </a:r>
          </a:p>
          <a:p>
            <a:pPr lvl="1"/>
            <a:r>
              <a:rPr lang="en-GB" sz="1600" dirty="0"/>
              <a:t>KYC data requirements (ideally just do it once)</a:t>
            </a:r>
          </a:p>
          <a:p>
            <a:pPr lvl="1"/>
            <a:r>
              <a:rPr lang="en-GB" sz="1600" dirty="0"/>
              <a:t>Transaction data (Value in that data, but London data pool not successful)</a:t>
            </a:r>
          </a:p>
          <a:p>
            <a:pPr lvl="1"/>
            <a:r>
              <a:rPr lang="en-GB" sz="1600" dirty="0"/>
              <a:t>Geographic information on the same level as open data (very promising!)</a:t>
            </a:r>
          </a:p>
          <a:p>
            <a:r>
              <a:rPr lang="en-GB" sz="1800" dirty="0"/>
              <a:t>Integrate </a:t>
            </a:r>
          </a:p>
          <a:p>
            <a:pPr lvl="1"/>
            <a:r>
              <a:rPr lang="en-GB" sz="1600" dirty="0"/>
              <a:t>KYC initiative for Nordics (currently only for commercial clients)</a:t>
            </a:r>
          </a:p>
          <a:p>
            <a:pPr lvl="1"/>
            <a:r>
              <a:rPr lang="en-GB" sz="1600" dirty="0"/>
              <a:t>Transaction data pool, and networks (there is value in it, if done well)</a:t>
            </a:r>
          </a:p>
          <a:p>
            <a:pPr lvl="1"/>
            <a:r>
              <a:rPr lang="en-GB" sz="1600" dirty="0"/>
              <a:t>Counter party information (with common rule book across Nordics)</a:t>
            </a:r>
          </a:p>
          <a:p>
            <a:pPr lvl="2"/>
            <a:r>
              <a:rPr lang="en-GB" sz="1200" dirty="0"/>
              <a:t>Organised Crime Group data across Nordics (if not yet done), and integrate with FIU system/data</a:t>
            </a:r>
          </a:p>
          <a:p>
            <a:pPr lvl="2"/>
            <a:r>
              <a:rPr lang="en-GB" sz="1200" dirty="0"/>
              <a:t>Pooling of SARs, and Geographic SARs information</a:t>
            </a:r>
          </a:p>
          <a:p>
            <a:pPr lvl="2"/>
            <a:r>
              <a:rPr lang="en-GB" sz="1200" dirty="0"/>
              <a:t>Counterparty check with OCGM (ideally offer as an API service to Banks [1/0]).</a:t>
            </a:r>
          </a:p>
          <a:p>
            <a:pPr lvl="2"/>
            <a:r>
              <a:rPr lang="en-GB" sz="1200" dirty="0"/>
              <a:t>Plausibility check via OpenCorporates / Experian / …</a:t>
            </a:r>
          </a:p>
          <a:p>
            <a:pPr lvl="2"/>
            <a:r>
              <a:rPr lang="en-GB" sz="1200" dirty="0"/>
              <a:t>Sanctions list</a:t>
            </a:r>
          </a:p>
          <a:p>
            <a:r>
              <a:rPr lang="en-GB" sz="1800" dirty="0"/>
              <a:t>Automate</a:t>
            </a:r>
          </a:p>
          <a:p>
            <a:pPr lvl="1"/>
            <a:r>
              <a:rPr lang="en-GB" sz="1600" dirty="0"/>
              <a:t>Better algorithms, in part by tailoring algorithms to use cases (1-4)</a:t>
            </a:r>
          </a:p>
          <a:p>
            <a:pPr lvl="1"/>
            <a:r>
              <a:rPr lang="en-GB" sz="1600" dirty="0"/>
              <a:t>Allowing universities to contribute, and give access to outcome variables</a:t>
            </a:r>
          </a:p>
          <a:p>
            <a:pPr lvl="1"/>
            <a:r>
              <a:rPr lang="en-GB" sz="1600" dirty="0"/>
              <a:t>See above counter-party info requirements</a:t>
            </a:r>
            <a:endParaRPr lang="en-GB" sz="1200" dirty="0"/>
          </a:p>
          <a:p>
            <a:endParaRPr lang="en-GB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2E0765-A24C-44DA-AEBC-E3B1475DF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D49E-DFF2-4611-98DB-F3FD173C5F6F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3024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93DBD55-B55D-44EE-AB18-50A910A2D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solidFill>
                  <a:srgbClr val="4967AA"/>
                </a:solidFill>
                <a:latin typeface="CBS NEW" panose="02000506080000020004" pitchFamily="2" charset="0"/>
              </a:rPr>
              <a:t>On Detection</a:t>
            </a:r>
            <a:br>
              <a:rPr lang="en-GB" sz="4800" dirty="0">
                <a:solidFill>
                  <a:srgbClr val="4967AA"/>
                </a:solidFill>
                <a:latin typeface="CBS NEW" panose="02000506080000020004" pitchFamily="2" charset="0"/>
              </a:rPr>
            </a:br>
            <a:r>
              <a:rPr lang="en-GB" sz="2400" dirty="0">
                <a:solidFill>
                  <a:srgbClr val="4967AA"/>
                </a:solidFill>
                <a:latin typeface="CBS NEW" panose="02000506080000020004" pitchFamily="2" charset="0"/>
              </a:rPr>
              <a:t>An Example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17E78D-033A-416B-AD30-FAD1A8AF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713923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GB" dirty="0"/>
              <a:t>We devised a new, devilishly simple, and effective way of </a:t>
            </a:r>
          </a:p>
          <a:p>
            <a:pPr marL="0" indent="0" algn="ctr">
              <a:buNone/>
            </a:pPr>
            <a:r>
              <a:rPr lang="en-GB" dirty="0"/>
              <a:t>detecting ‘problematic’ accounts.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2DF7EB-AD83-4AD1-A4F8-4F40C35D6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D49E-DFF2-4611-98DB-F3FD173C5F6F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3073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C1975-487F-41E7-8EFC-C716C1B3D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https://point.exposed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359AE4-0C0D-4AF3-A82C-0F2ADF99B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D49E-DFF2-4611-98DB-F3FD173C5F6F}" type="slidenum">
              <a:rPr lang="en-GB" smtClean="0"/>
              <a:t>52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10FA7A-4C24-4D98-9E49-2F8823D4F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1775929"/>
            <a:ext cx="9391650" cy="471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8473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A33700-3E58-4D44-9C13-EA8FC460D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>
                <a:solidFill>
                  <a:srgbClr val="4967AA"/>
                </a:solidFill>
                <a:latin typeface="CBS NEW" panose="02000506080000020004" pitchFamily="2" charset="0"/>
              </a:rPr>
              <a:t>Nordic Finance and the Good Society</a:t>
            </a:r>
            <a:endParaRPr lang="en-GB" dirty="0">
              <a:solidFill>
                <a:srgbClr val="4967AA"/>
              </a:solidFill>
              <a:latin typeface="CBS NEW" panose="02000506080000020004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FDBBD9-C46C-4FA2-9C25-D5779BC32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/>
          <a:p>
            <a:r>
              <a:rPr lang="en-GB" dirty="0"/>
              <a:t>CCG Research Programme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2E207A-3AD4-455A-A6AC-387CD9C97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D49E-DFF2-4611-98DB-F3FD173C5F6F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0272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0"/>
            <a:ext cx="12192000" cy="65780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Pladsholder til tekst 1"/>
          <p:cNvSpPr>
            <a:spLocks noGrp="1"/>
          </p:cNvSpPr>
          <p:nvPr>
            <p:ph type="body" sz="quarter" idx="11"/>
          </p:nvPr>
        </p:nvSpPr>
        <p:spPr>
          <a:xfrm>
            <a:off x="1773496" y="407036"/>
            <a:ext cx="11389732" cy="596123"/>
          </a:xfrm>
        </p:spPr>
        <p:txBody>
          <a:bodyPr>
            <a:normAutofit/>
          </a:bodyPr>
          <a:lstStyle/>
          <a:p>
            <a:r>
              <a:rPr lang="da-DK" sz="3733" dirty="0">
                <a:latin typeface="CBS NEW" panose="02000506080000020004" pitchFamily="2" charset="0"/>
                <a:cs typeface="Gisha" panose="020B0502040204020203" pitchFamily="34" charset="-79"/>
              </a:rPr>
              <a:t>Nordic Finance and the Good Society – Part II</a:t>
            </a:r>
            <a:endParaRPr lang="en-US" sz="3733" dirty="0">
              <a:latin typeface="CBS NEW" panose="02000506080000020004" pitchFamily="2" charset="0"/>
              <a:cs typeface="Gisha" panose="020B0502040204020203" pitchFamily="34" charset="-79"/>
            </a:endParaRPr>
          </a:p>
        </p:txBody>
      </p:sp>
      <p:pic>
        <p:nvPicPr>
          <p:cNvPr id="3" name="Billede 2"/>
          <p:cNvPicPr/>
          <p:nvPr/>
        </p:nvPicPr>
        <p:blipFill rotWithShape="1">
          <a:blip r:embed="rId2"/>
          <a:srcRect l="18739" t="18424" r="51592" b="4791"/>
          <a:stretch/>
        </p:blipFill>
        <p:spPr bwMode="auto">
          <a:xfrm>
            <a:off x="1080199" y="1410194"/>
            <a:ext cx="3359307" cy="46535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kstboks 3"/>
          <p:cNvSpPr txBox="1"/>
          <p:nvPr/>
        </p:nvSpPr>
        <p:spPr>
          <a:xfrm>
            <a:off x="5140776" y="1465325"/>
            <a:ext cx="6002146" cy="4237699"/>
          </a:xfrm>
          <a:prstGeom prst="rect">
            <a:avLst/>
          </a:prstGeom>
          <a:noFill/>
          <a:ln w="12700">
            <a:solidFill>
              <a:srgbClr val="4967AA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467" i="1" dirty="0">
                <a:solidFill>
                  <a:srgbClr val="4967AA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“Finance is not merely about making money. It's about achieving our deep goals and protecting the fruits of our labour. It's about stewardship and, therefore, about achieving the good society” </a:t>
            </a:r>
          </a:p>
          <a:p>
            <a:pPr algn="just">
              <a:lnSpc>
                <a:spcPct val="150000"/>
              </a:lnSpc>
            </a:pPr>
            <a:r>
              <a:rPr lang="en-GB" sz="1467" i="1" dirty="0">
                <a:solidFill>
                  <a:srgbClr val="4967AA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― </a:t>
            </a:r>
            <a:r>
              <a:rPr lang="en-GB" sz="1467" b="1" i="1" dirty="0">
                <a:solidFill>
                  <a:srgbClr val="4967AA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Robert J. Shiller</a:t>
            </a:r>
          </a:p>
          <a:p>
            <a:endParaRPr lang="en-GB" sz="1867" b="1" i="1" dirty="0">
              <a:solidFill>
                <a:srgbClr val="4967AA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da-DK" dirty="0">
                <a:solidFill>
                  <a:srgbClr val="4967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the first part of the research project, new relevant research areas have been identified. 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da-DK" dirty="0">
              <a:solidFill>
                <a:srgbClr val="4967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da-DK" dirty="0">
                <a:solidFill>
                  <a:srgbClr val="4967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complexity at the macro and micro level is further increased in the financial sector. 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da-DK" dirty="0">
              <a:solidFill>
                <a:srgbClr val="4967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da-DK" dirty="0">
                <a:solidFill>
                  <a:srgbClr val="4967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focus on the Nordic countries and the larger EU with Part II.</a:t>
            </a:r>
            <a:endParaRPr kumimoji="0" lang="en-US" altLang="da-DK" sz="1400" b="0" i="0" u="none" strike="noStrike" cap="none" normalizeH="0" baseline="0" dirty="0">
              <a:ln>
                <a:noFill/>
              </a:ln>
              <a:solidFill>
                <a:srgbClr val="4967AA"/>
              </a:solidFill>
              <a:effectLst/>
              <a:latin typeface="Arial" panose="020B0604020202020204" pitchFamily="34" charset="0"/>
            </a:endParaRPr>
          </a:p>
          <a:p>
            <a:endParaRPr lang="en-GB" sz="1867" b="1" i="1" dirty="0">
              <a:solidFill>
                <a:srgbClr val="4967AA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249496" y="5861145"/>
            <a:ext cx="1985817" cy="7947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1661138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7905584" y="0"/>
            <a:ext cx="4345172" cy="65780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415634" y="455132"/>
            <a:ext cx="9747251" cy="866747"/>
          </a:xfrm>
        </p:spPr>
        <p:txBody>
          <a:bodyPr>
            <a:normAutofit/>
          </a:bodyPr>
          <a:lstStyle/>
          <a:p>
            <a:r>
              <a:rPr lang="en-US" sz="4267" dirty="0">
                <a:latin typeface="CBS NEW" panose="02000506080000020004" pitchFamily="2" charset="0"/>
              </a:rPr>
              <a:t>NFGS part II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381538" y="1679549"/>
            <a:ext cx="6233948" cy="3867431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1113" y="875192"/>
            <a:ext cx="3925635" cy="2383421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6641" y="4304742"/>
            <a:ext cx="3910107" cy="1738312"/>
          </a:xfrm>
          <a:prstGeom prst="rect">
            <a:avLst/>
          </a:prstGeom>
        </p:spPr>
      </p:pic>
      <p:sp>
        <p:nvSpPr>
          <p:cNvPr id="11" name="Tekstfelt 10"/>
          <p:cNvSpPr txBox="1"/>
          <p:nvPr/>
        </p:nvSpPr>
        <p:spPr>
          <a:xfrm>
            <a:off x="7551636" y="3817658"/>
            <a:ext cx="1738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rgbClr val="4967AA"/>
                </a:solidFill>
              </a:rPr>
              <a:t>Partners</a:t>
            </a:r>
          </a:p>
        </p:txBody>
      </p:sp>
      <p:sp>
        <p:nvSpPr>
          <p:cNvPr id="12" name="Rektangel 11"/>
          <p:cNvSpPr/>
          <p:nvPr/>
        </p:nvSpPr>
        <p:spPr>
          <a:xfrm>
            <a:off x="7536749" y="596404"/>
            <a:ext cx="1101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b="1" dirty="0">
                <a:solidFill>
                  <a:srgbClr val="4967AA"/>
                </a:solidFill>
              </a:rPr>
              <a:t>Sponsors </a:t>
            </a:r>
            <a:endParaRPr lang="da-DK" dirty="0"/>
          </a:p>
        </p:txBody>
      </p:sp>
      <p:sp>
        <p:nvSpPr>
          <p:cNvPr id="2" name="Rektangel 1"/>
          <p:cNvSpPr/>
          <p:nvPr/>
        </p:nvSpPr>
        <p:spPr>
          <a:xfrm>
            <a:off x="7489371" y="588805"/>
            <a:ext cx="4389120" cy="282471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Rektangel 12"/>
          <p:cNvSpPr/>
          <p:nvPr/>
        </p:nvSpPr>
        <p:spPr>
          <a:xfrm>
            <a:off x="7489371" y="3699906"/>
            <a:ext cx="4389120" cy="282471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31252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31027" y="-189675"/>
            <a:ext cx="12191999" cy="60178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Pladsholder til tekst 1"/>
          <p:cNvSpPr>
            <a:spLocks noGrp="1"/>
          </p:cNvSpPr>
          <p:nvPr>
            <p:ph type="body" sz="quarter" idx="11"/>
          </p:nvPr>
        </p:nvSpPr>
        <p:spPr>
          <a:xfrm>
            <a:off x="412941" y="237283"/>
            <a:ext cx="7919508" cy="528372"/>
          </a:xfrm>
        </p:spPr>
        <p:txBody>
          <a:bodyPr>
            <a:noAutofit/>
          </a:bodyPr>
          <a:lstStyle/>
          <a:p>
            <a:r>
              <a:rPr lang="da-DK" sz="2933" dirty="0"/>
              <a:t>Research team (in </a:t>
            </a:r>
            <a:r>
              <a:rPr lang="da-DK" sz="2933" dirty="0" err="1"/>
              <a:t>progress</a:t>
            </a:r>
            <a:r>
              <a:rPr lang="da-DK" sz="2933" dirty="0"/>
              <a:t>)</a:t>
            </a:r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/>
          </p:nvPr>
        </p:nvGraphicFramePr>
        <p:xfrm>
          <a:off x="412941" y="1273148"/>
          <a:ext cx="5295132" cy="4554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5044">
                  <a:extLst>
                    <a:ext uri="{9D8B030D-6E8A-4147-A177-3AD203B41FA5}">
                      <a16:colId xmlns:a16="http://schemas.microsoft.com/office/drawing/2014/main" val="2168757187"/>
                    </a:ext>
                  </a:extLst>
                </a:gridCol>
                <a:gridCol w="1553507">
                  <a:extLst>
                    <a:ext uri="{9D8B030D-6E8A-4147-A177-3AD203B41FA5}">
                      <a16:colId xmlns:a16="http://schemas.microsoft.com/office/drawing/2014/main" val="857168275"/>
                    </a:ext>
                  </a:extLst>
                </a:gridCol>
                <a:gridCol w="1976581">
                  <a:extLst>
                    <a:ext uri="{9D8B030D-6E8A-4147-A177-3AD203B41FA5}">
                      <a16:colId xmlns:a16="http://schemas.microsoft.com/office/drawing/2014/main" val="2895707040"/>
                    </a:ext>
                  </a:extLst>
                </a:gridCol>
              </a:tblGrid>
              <a:tr h="407811">
                <a:tc>
                  <a:txBody>
                    <a:bodyPr/>
                    <a:lstStyle/>
                    <a:p>
                      <a:r>
                        <a:rPr lang="en-US" sz="1400" dirty="0"/>
                        <a:t>Researcher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University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Research area</a:t>
                      </a:r>
                      <a:r>
                        <a:rPr lang="en-US" sz="1400" baseline="0" dirty="0"/>
                        <a:t> </a:t>
                      </a:r>
                      <a:endParaRPr lang="en-US" sz="1400" dirty="0"/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872023970"/>
                  </a:ext>
                </a:extLst>
              </a:tr>
              <a:tr h="2832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ALEXANDRA ANDOV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Compliance</a:t>
                      </a:r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&amp; </a:t>
                      </a:r>
                      <a:r>
                        <a:rPr lang="da-DK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Regulation</a:t>
                      </a:r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3277549391"/>
                  </a:ext>
                </a:extLst>
              </a:tr>
              <a:tr h="3838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ANNA LINDA MUSACCHIO ADORISIO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CBS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Sustainable Finance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876529521"/>
                  </a:ext>
                </a:extLst>
              </a:tr>
              <a:tr h="2851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ARTURO BRIS 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IMD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Competitiveness and Business Models 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2070196762"/>
                  </a:ext>
                </a:extLst>
              </a:tr>
              <a:tr h="2760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BARBARA SEITZ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CBS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480675249"/>
                  </a:ext>
                </a:extLst>
              </a:tr>
              <a:tr h="2393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BERSANT HOBDARI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CBS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3764464847"/>
                  </a:ext>
                </a:extLst>
              </a:tr>
              <a:tr h="2570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BJØRN PREUSS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CBS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3324939316"/>
                  </a:ext>
                </a:extLst>
              </a:tr>
              <a:tr h="4216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CAREN YINXIA NIELSEN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CBS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Long-Term Ownership in the Financial Sector and the Nordic Model 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2584172872"/>
                  </a:ext>
                </a:extLst>
              </a:tr>
              <a:tr h="2342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 RINGE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Hamburg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Compliance &amp; Regulation 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2927727163"/>
                  </a:ext>
                </a:extLst>
              </a:tr>
              <a:tr h="3348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HANNE BIRKMOSE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Value of Financial Advice - Compliance &amp; Regulation 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656287912"/>
                  </a:ext>
                </a:extLst>
              </a:tr>
              <a:tr h="3509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 DAMSGAARD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CBS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Technology, </a:t>
                      </a:r>
                      <a:r>
                        <a:rPr lang="da-DK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Crypto-currencies</a:t>
                      </a:r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and </a:t>
                      </a:r>
                      <a:r>
                        <a:rPr lang="da-DK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Blockchain</a:t>
                      </a:r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2610106698"/>
                  </a:ext>
                </a:extLst>
              </a:tr>
              <a:tr h="2716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JESPER LAU HANSEN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917636652"/>
                  </a:ext>
                </a:extLst>
              </a:tr>
              <a:tr h="3841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JONAS HEDMAN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CBS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Technology, Crypto-currencies and Blockchain 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398200081"/>
                  </a:ext>
                </a:extLst>
              </a:tr>
              <a:tr h="4250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KAI HOCKERTS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CBS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Sustainable</a:t>
                      </a:r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Finance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655621576"/>
                  </a:ext>
                </a:extLst>
              </a:tr>
            </a:tbl>
          </a:graphicData>
        </a:graphic>
      </p:graphicFrame>
      <p:graphicFrame>
        <p:nvGraphicFramePr>
          <p:cNvPr id="4" name="Tabel 3"/>
          <p:cNvGraphicFramePr>
            <a:graphicFrameLocks noGrp="1"/>
          </p:cNvGraphicFramePr>
          <p:nvPr>
            <p:extLst/>
          </p:nvPr>
        </p:nvGraphicFramePr>
        <p:xfrm>
          <a:off x="6121013" y="1280787"/>
          <a:ext cx="5337372" cy="4547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9124">
                  <a:extLst>
                    <a:ext uri="{9D8B030D-6E8A-4147-A177-3AD203B41FA5}">
                      <a16:colId xmlns:a16="http://schemas.microsoft.com/office/drawing/2014/main" val="2044460848"/>
                    </a:ext>
                  </a:extLst>
                </a:gridCol>
                <a:gridCol w="1779124">
                  <a:extLst>
                    <a:ext uri="{9D8B030D-6E8A-4147-A177-3AD203B41FA5}">
                      <a16:colId xmlns:a16="http://schemas.microsoft.com/office/drawing/2014/main" val="445547153"/>
                    </a:ext>
                  </a:extLst>
                </a:gridCol>
                <a:gridCol w="1779124">
                  <a:extLst>
                    <a:ext uri="{9D8B030D-6E8A-4147-A177-3AD203B41FA5}">
                      <a16:colId xmlns:a16="http://schemas.microsoft.com/office/drawing/2014/main" val="2559244929"/>
                    </a:ext>
                  </a:extLst>
                </a:gridCol>
              </a:tblGrid>
              <a:tr h="449429">
                <a:tc>
                  <a:txBody>
                    <a:bodyPr/>
                    <a:lstStyle/>
                    <a:p>
                      <a:r>
                        <a:rPr lang="en-US" sz="1400" dirty="0"/>
                        <a:t>Researcher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University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Research area</a:t>
                      </a:r>
                      <a:r>
                        <a:rPr lang="en-US" sz="1400" baseline="0" dirty="0"/>
                        <a:t> </a:t>
                      </a:r>
                      <a:endParaRPr lang="en-US" sz="14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563477929"/>
                  </a:ext>
                </a:extLst>
              </a:tr>
              <a:tr h="2663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LARS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CHRISTENSEN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Market Monetarist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 inflation and </a:t>
                      </a:r>
                      <a:r>
                        <a:rPr lang="da-DK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monetary</a:t>
                      </a:r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a-DK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policies</a:t>
                      </a:r>
                      <a:endParaRPr lang="da-DK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2827127712"/>
                  </a:ext>
                </a:extLst>
              </a:tr>
              <a:tr h="3170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LARS OHNEMUS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CBS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Competitiveness</a:t>
                      </a:r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and Business Models 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2730197455"/>
                  </a:ext>
                </a:extLst>
              </a:tr>
              <a:tr h="3136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 STEFFEN RAPP 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Marburg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Value of Financial Advice 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631507365"/>
                  </a:ext>
                </a:extLst>
              </a:tr>
              <a:tr h="468816">
                <a:tc>
                  <a:txBody>
                    <a:bodyPr/>
                    <a:lstStyle/>
                    <a:p>
                      <a:pPr algn="l" fontAlgn="ctr"/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MARINA BITSCH MADSEN</a:t>
                      </a:r>
                    </a:p>
                  </a:txBody>
                  <a:tcPr marL="12700" marR="12700" marT="1270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Equal Access to Financing - A local perspective on finance, employment and sustainability 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3002579883"/>
                  </a:ext>
                </a:extLst>
              </a:tr>
              <a:tr h="4688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NIELS WESTERGÅRD-NIELSEN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CBS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Equal Access to Financing - A local perspective on finance, employment and sustainability 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3039706286"/>
                  </a:ext>
                </a:extLst>
              </a:tr>
              <a:tr h="2547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OSCAR STOLPER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Marburg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Value of Financial Advice 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785486399"/>
                  </a:ext>
                </a:extLst>
              </a:tr>
              <a:tr h="3170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PETER BOGETOFT</a:t>
                      </a:r>
                    </a:p>
                  </a:txBody>
                  <a:tcPr marL="12700" marR="12700" marT="1270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CBS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Competitiveness and Business Models 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2938341248"/>
                  </a:ext>
                </a:extLst>
              </a:tr>
              <a:tr h="2643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PHILIPP KRÜGER</a:t>
                      </a:r>
                    </a:p>
                  </a:txBody>
                  <a:tcPr marL="12700" marR="12700" marT="1270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GSEM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Sustainable</a:t>
                      </a:r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Finance 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2027516431"/>
                  </a:ext>
                </a:extLst>
              </a:tr>
              <a:tr h="284048">
                <a:tc>
                  <a:txBody>
                    <a:bodyPr/>
                    <a:lstStyle/>
                    <a:p>
                      <a:pPr algn="l" fontAlgn="ctr"/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TANJA JØRGENSEN 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 / On </a:t>
                      </a:r>
                      <a:r>
                        <a:rPr lang="da-DK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leave</a:t>
                      </a:r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a-DK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until</a:t>
                      </a:r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aug. 2020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Compliance</a:t>
                      </a:r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&amp; </a:t>
                      </a:r>
                      <a:r>
                        <a:rPr lang="da-DK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Regulation</a:t>
                      </a:r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2012044947"/>
                  </a:ext>
                </a:extLst>
              </a:tr>
              <a:tr h="4688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THERESE STRAND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CBS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Long-Term Ownership in the Financial Sector and the Nordic Model 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983467311"/>
                  </a:ext>
                </a:extLst>
              </a:tr>
              <a:tr h="4688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THOMAS POULSEN 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CBS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Equal Access to Financing - A local perspective on finance, employment and sustainability 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2022068719"/>
                  </a:ext>
                </a:extLst>
              </a:tr>
              <a:tr h="2054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TOM KIRCHMAIER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CBS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Risk</a:t>
                      </a:r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&amp; </a:t>
                      </a:r>
                      <a:r>
                        <a:rPr lang="da-DK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</a:t>
                      </a:r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-Money </a:t>
                      </a:r>
                      <a:r>
                        <a:rPr lang="da-DK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Laundering</a:t>
                      </a:r>
                      <a:endParaRPr lang="da-DK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2339328772"/>
                  </a:ext>
                </a:extLst>
              </a:tr>
            </a:tbl>
          </a:graphicData>
        </a:graphic>
      </p:graphicFrame>
      <p:sp>
        <p:nvSpPr>
          <p:cNvPr id="7" name="Rektangel 6"/>
          <p:cNvSpPr/>
          <p:nvPr/>
        </p:nvSpPr>
        <p:spPr>
          <a:xfrm>
            <a:off x="0" y="5828146"/>
            <a:ext cx="4864341" cy="10298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22533225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B266D-69A1-4563-9B92-B230EB01D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4967AA"/>
                </a:solidFill>
                <a:latin typeface="CBS NEW" panose="02000506080000020004" pitchFamily="2" charset="0"/>
              </a:rPr>
              <a:t>Contact</a:t>
            </a:r>
            <a:endParaRPr lang="en-GB" sz="2000" dirty="0">
              <a:solidFill>
                <a:srgbClr val="4967AA"/>
              </a:solidFill>
              <a:latin typeface="CBS NEW" panose="0200050608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35005-F3FE-4BA4-8A3F-F4AA4B806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5987" y="4856163"/>
            <a:ext cx="10515600" cy="1500187"/>
          </a:xfrm>
        </p:spPr>
        <p:txBody>
          <a:bodyPr anchor="ctr">
            <a:norm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dirty="0"/>
              <a:t>Prof Tom Kirchmaier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dirty="0"/>
              <a:t>E: </a:t>
            </a:r>
            <a:r>
              <a:rPr lang="en-GB" sz="2000" dirty="0">
                <a:hlinkClick r:id="rId2"/>
              </a:rPr>
              <a:t>tk.ccg@cbs.dk</a:t>
            </a:r>
            <a:endParaRPr lang="en-GB" sz="2000" dirty="0"/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dirty="0"/>
              <a:t>T: +45 3815 2650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EF801C-9ECD-4E81-A395-F394869A5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D49E-DFF2-4611-98DB-F3FD173C5F6F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973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54841" y="82801"/>
            <a:ext cx="10515600" cy="1100138"/>
          </a:xfrm>
        </p:spPr>
        <p:txBody>
          <a:bodyPr>
            <a:normAutofit/>
          </a:bodyPr>
          <a:lstStyle/>
          <a:p>
            <a:r>
              <a:rPr lang="en-GB" altLang="en-US" dirty="0">
                <a:solidFill>
                  <a:srgbClr val="4967AA"/>
                </a:solidFill>
                <a:latin typeface="CBS NEW" panose="02000506080000020004" pitchFamily="2" charset="0"/>
              </a:rPr>
              <a:t>Risk ‘Waterfall’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6096000" y="1548064"/>
            <a:ext cx="5995916" cy="4808286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GB" b="1" dirty="0"/>
              <a:t>Compliance </a:t>
            </a:r>
            <a:r>
              <a:rPr lang="en-GB" dirty="0"/>
              <a:t>often seen as a necessary evil, and one that does not add value</a:t>
            </a:r>
          </a:p>
          <a:p>
            <a:pPr>
              <a:lnSpc>
                <a:spcPct val="100000"/>
              </a:lnSpc>
            </a:pPr>
            <a:r>
              <a:rPr lang="en-GB" dirty="0"/>
              <a:t>Key in helping to reduce risk in complex systems</a:t>
            </a:r>
          </a:p>
          <a:p>
            <a:pPr>
              <a:lnSpc>
                <a:spcPct val="100000"/>
              </a:lnSpc>
            </a:pPr>
            <a:r>
              <a:rPr lang="en-GB" dirty="0"/>
              <a:t>Effective, and underappreciated, way of </a:t>
            </a:r>
            <a:r>
              <a:rPr lang="en-GB" dirty="0">
                <a:solidFill>
                  <a:srgbClr val="4967AA"/>
                </a:solidFill>
              </a:rPr>
              <a:t>creating value </a:t>
            </a:r>
            <a:r>
              <a:rPr lang="en-GB" dirty="0"/>
              <a:t>in organisations</a:t>
            </a:r>
          </a:p>
          <a:p>
            <a:pPr>
              <a:lnSpc>
                <a:spcPct val="100000"/>
              </a:lnSpc>
            </a:pPr>
            <a:r>
              <a:rPr lang="en-GB" dirty="0"/>
              <a:t>Often the only way to be able to run </a:t>
            </a:r>
            <a:r>
              <a:rPr lang="en-GB" dirty="0">
                <a:solidFill>
                  <a:srgbClr val="4967AA"/>
                </a:solidFill>
              </a:rPr>
              <a:t>complex operations</a:t>
            </a:r>
          </a:p>
          <a:p>
            <a:pPr>
              <a:lnSpc>
                <a:spcPct val="100000"/>
              </a:lnSpc>
            </a:pPr>
            <a:endParaRPr lang="en-GB" alt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FF0D69-90E7-46E3-88AC-6CF9130EA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D49E-DFF2-4611-98DB-F3FD173C5F6F}" type="slidenum">
              <a:rPr lang="en-GB" smtClean="0"/>
              <a:t>6</a:t>
            </a:fld>
            <a:endParaRPr lang="en-GB"/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AE49E0D1-E8CE-4184-8AFE-D658B84AEB1A}"/>
              </a:ext>
            </a:extLst>
          </p:cNvPr>
          <p:cNvSpPr/>
          <p:nvPr/>
        </p:nvSpPr>
        <p:spPr>
          <a:xfrm rot="5400000">
            <a:off x="2304766" y="-544205"/>
            <a:ext cx="1723032" cy="5622881"/>
          </a:xfrm>
          <a:prstGeom prst="homePlate">
            <a:avLst>
              <a:gd name="adj" fmla="val 294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4000" dirty="0"/>
              <a:t>Risk</a:t>
            </a: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8F8BEAD7-477D-4516-8311-929E125892F8}"/>
              </a:ext>
            </a:extLst>
          </p:cNvPr>
          <p:cNvSpPr/>
          <p:nvPr/>
        </p:nvSpPr>
        <p:spPr>
          <a:xfrm rot="5400000">
            <a:off x="2307038" y="1259579"/>
            <a:ext cx="1723032" cy="5622881"/>
          </a:xfrm>
          <a:prstGeom prst="homePlate">
            <a:avLst>
              <a:gd name="adj" fmla="val 29406"/>
            </a:avLst>
          </a:prstGeom>
          <a:solidFill>
            <a:srgbClr val="8DA9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4000" dirty="0"/>
              <a:t>Regulation</a:t>
            </a: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AC0B15A8-D0E1-4C53-A427-DD7DA8E5D396}"/>
              </a:ext>
            </a:extLst>
          </p:cNvPr>
          <p:cNvSpPr/>
          <p:nvPr/>
        </p:nvSpPr>
        <p:spPr>
          <a:xfrm rot="5400000">
            <a:off x="2512941" y="2887024"/>
            <a:ext cx="1315770" cy="5622881"/>
          </a:xfrm>
          <a:prstGeom prst="homePlate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4000" dirty="0"/>
              <a:t>Compliance</a:t>
            </a:r>
          </a:p>
        </p:txBody>
      </p:sp>
    </p:spTree>
    <p:extLst>
      <p:ext uri="{BB962C8B-B14F-4D97-AF65-F5344CB8AC3E}">
        <p14:creationId xmlns:p14="http://schemas.microsoft.com/office/powerpoint/2010/main" val="3095395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11D8EE3-B959-4360-BDD0-C1AFF9D18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4967AA"/>
                </a:solidFill>
                <a:latin typeface="CBS NEW" panose="02000506080000020004" pitchFamily="2" charset="0"/>
              </a:rPr>
              <a:t>Back to Basics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C1C9055-8D78-4916-BE5E-5A6ECD5326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Possibly obvious, but still important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F5FC2D-E284-4B52-A534-2337D135F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D49E-DFF2-4611-98DB-F3FD173C5F6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522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59229" y="347887"/>
            <a:ext cx="10515600" cy="1100138"/>
          </a:xfrm>
        </p:spPr>
        <p:txBody>
          <a:bodyPr>
            <a:normAutofit/>
          </a:bodyPr>
          <a:lstStyle/>
          <a:p>
            <a:r>
              <a:rPr lang="en-GB" altLang="en-US" sz="4800" dirty="0">
                <a:solidFill>
                  <a:srgbClr val="4967AA"/>
                </a:solidFill>
                <a:latin typeface="CBS NEW" panose="02000506080000020004" pitchFamily="2" charset="0"/>
              </a:rPr>
              <a:t>Definitions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226423" y="1448025"/>
            <a:ext cx="10944497" cy="4273507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 b="1" dirty="0"/>
              <a:t>Risk </a:t>
            </a:r>
            <a:r>
              <a:rPr lang="en-GB" dirty="0"/>
              <a:t>– the quantitative assessment of (1) </a:t>
            </a:r>
            <a:r>
              <a:rPr lang="en-GB" dirty="0">
                <a:solidFill>
                  <a:srgbClr val="4967AA"/>
                </a:solidFill>
              </a:rPr>
              <a:t>likelihood</a:t>
            </a:r>
            <a:r>
              <a:rPr lang="en-GB" dirty="0"/>
              <a:t> of unfavourable </a:t>
            </a:r>
            <a:r>
              <a:rPr lang="en-GB" dirty="0">
                <a:solidFill>
                  <a:srgbClr val="4967AA"/>
                </a:solidFill>
              </a:rPr>
              <a:t>events</a:t>
            </a:r>
            <a:r>
              <a:rPr lang="en-GB" dirty="0"/>
              <a:t>    occurring, and (2) likely </a:t>
            </a:r>
            <a:r>
              <a:rPr lang="en-GB" dirty="0">
                <a:solidFill>
                  <a:srgbClr val="4967AA"/>
                </a:solidFill>
              </a:rPr>
              <a:t>loss</a:t>
            </a:r>
            <a:r>
              <a:rPr lang="en-GB" dirty="0"/>
              <a:t> resulting from it.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GB" b="1" dirty="0"/>
              <a:t>Uncertainty </a:t>
            </a:r>
            <a:r>
              <a:rPr lang="en-GB" dirty="0"/>
              <a:t>– the </a:t>
            </a:r>
            <a:r>
              <a:rPr lang="en-GB" dirty="0">
                <a:solidFill>
                  <a:srgbClr val="4967AA"/>
                </a:solidFill>
              </a:rPr>
              <a:t>unquantifiable</a:t>
            </a:r>
            <a:r>
              <a:rPr lang="en-GB" dirty="0"/>
              <a:t> portion</a:t>
            </a:r>
          </a:p>
          <a:p>
            <a:pPr>
              <a:lnSpc>
                <a:spcPct val="100000"/>
              </a:lnSpc>
              <a:buNone/>
            </a:pPr>
            <a:r>
              <a:rPr lang="en-GB" b="1" dirty="0"/>
              <a:t>Compliance </a:t>
            </a:r>
            <a:r>
              <a:rPr lang="en-GB" dirty="0"/>
              <a:t>– </a:t>
            </a:r>
            <a:r>
              <a:rPr lang="en-GB" dirty="0">
                <a:solidFill>
                  <a:srgbClr val="4967AA"/>
                </a:solidFill>
              </a:rPr>
              <a:t>enforcement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GB" b="1" dirty="0"/>
              <a:t>Governance </a:t>
            </a:r>
            <a:r>
              <a:rPr lang="en-GB" dirty="0"/>
              <a:t>– making a </a:t>
            </a:r>
            <a:r>
              <a:rPr lang="en-GB" dirty="0">
                <a:solidFill>
                  <a:srgbClr val="4967AA"/>
                </a:solidFill>
              </a:rPr>
              <a:t>strategic decision </a:t>
            </a:r>
            <a:r>
              <a:rPr lang="en-GB" dirty="0"/>
              <a:t>on how much </a:t>
            </a:r>
            <a:r>
              <a:rPr lang="en-GB" dirty="0">
                <a:solidFill>
                  <a:srgbClr val="4967AA"/>
                </a:solidFill>
              </a:rPr>
              <a:t>risk </a:t>
            </a:r>
            <a:r>
              <a:rPr lang="en-GB" dirty="0"/>
              <a:t>a firm should take on (the boards role)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8B3B0C-71E5-4C4D-B2DF-89EF4BB04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D49E-DFF2-4611-98DB-F3FD173C5F6F}" type="slidenum">
              <a:rPr lang="en-GB" smtClean="0"/>
              <a:t>8</a:t>
            </a:fld>
            <a:endParaRPr lang="en-GB"/>
          </a:p>
        </p:txBody>
      </p:sp>
      <p:pic>
        <p:nvPicPr>
          <p:cNvPr id="5" name="Picture 4" descr="G:\CCG\Student Assistant, Communication\Logoer og billeder\Logoer Nordic Finance\Nordic finance logo blå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926" y="6147947"/>
            <a:ext cx="2930760" cy="57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469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5023" y="373835"/>
            <a:ext cx="10515600" cy="1100138"/>
          </a:xfrm>
        </p:spPr>
        <p:txBody>
          <a:bodyPr>
            <a:normAutofit/>
          </a:bodyPr>
          <a:lstStyle/>
          <a:p>
            <a:r>
              <a:rPr lang="en-GB" altLang="en-US" sz="4800" dirty="0">
                <a:solidFill>
                  <a:srgbClr val="4967AA"/>
                </a:solidFill>
                <a:latin typeface="CBS NEW" panose="02000506080000020004" pitchFamily="2" charset="0"/>
              </a:rPr>
              <a:t>The Sources of Rent</a:t>
            </a:r>
            <a:br>
              <a:rPr lang="en-GB" altLang="en-US" sz="4800" dirty="0">
                <a:solidFill>
                  <a:srgbClr val="4967AA"/>
                </a:solidFill>
                <a:latin typeface="CBS NEW" panose="02000506080000020004" pitchFamily="2" charset="0"/>
              </a:rPr>
            </a:br>
            <a:r>
              <a:rPr lang="en-GB" altLang="en-US" sz="2400" dirty="0">
                <a:solidFill>
                  <a:srgbClr val="4967AA"/>
                </a:solidFill>
                <a:latin typeface="CBS NEW" panose="02000506080000020004" pitchFamily="2" charset="0"/>
              </a:rPr>
              <a:t>How do firms/banks make profits?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914164" y="1322944"/>
            <a:ext cx="10363671" cy="4709366"/>
          </a:xfrm>
        </p:spPr>
        <p:txBody>
          <a:bodyPr anchor="ctr"/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en-GB" altLang="en-US" sz="3200" dirty="0"/>
              <a:t>Firms make calculated decisions on risk.</a:t>
            </a:r>
          </a:p>
          <a:p>
            <a:pPr algn="ctr">
              <a:lnSpc>
                <a:spcPct val="150000"/>
              </a:lnSpc>
              <a:buFontTx/>
              <a:buNone/>
            </a:pPr>
            <a:endParaRPr lang="en-GB" altLang="en-US" sz="2000" dirty="0"/>
          </a:p>
          <a:p>
            <a:pPr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GB" altLang="en-US" sz="3200" dirty="0"/>
              <a:t>Theoretically, in competitive markets with equal inputs and regulation, </a:t>
            </a:r>
            <a:r>
              <a:rPr lang="en-GB" altLang="en-US" sz="3200" dirty="0">
                <a:solidFill>
                  <a:srgbClr val="4967AA"/>
                </a:solidFill>
              </a:rPr>
              <a:t>risk management </a:t>
            </a:r>
            <a:r>
              <a:rPr lang="en-GB" altLang="en-US" sz="3200" dirty="0"/>
              <a:t>is the </a:t>
            </a:r>
            <a:r>
              <a:rPr lang="en-GB" altLang="en-US" sz="3200" dirty="0">
                <a:solidFill>
                  <a:srgbClr val="4967AA"/>
                </a:solidFill>
              </a:rPr>
              <a:t>key differentiator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GB" altLang="en-US" sz="2400" dirty="0"/>
              <a:t>(outperforming the risk-reward relationship).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FF0D69-90E7-46E3-88AC-6CF9130EA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D49E-DFF2-4611-98DB-F3FD173C5F6F}" type="slidenum">
              <a:rPr lang="en-GB" smtClean="0"/>
              <a:t>9</a:t>
            </a:fld>
            <a:endParaRPr lang="en-GB"/>
          </a:p>
        </p:txBody>
      </p:sp>
      <p:pic>
        <p:nvPicPr>
          <p:cNvPr id="6" name="Picture 4" descr="G:\CCG\Student Assistant, Communication\Logoer og billeder\Logoer Nordic Finance\Nordic finance logo blå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178" y="6248731"/>
            <a:ext cx="2930760" cy="57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789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E3DD4892734C43A2535A1B371AB048" ma:contentTypeVersion="5" ma:contentTypeDescription="Create a new document." ma:contentTypeScope="" ma:versionID="d1156d9e4f9b9a515a20e5bcc48dcfec">
  <xsd:schema xmlns:xsd="http://www.w3.org/2001/XMLSchema" xmlns:xs="http://www.w3.org/2001/XMLSchema" xmlns:p="http://schemas.microsoft.com/office/2006/metadata/properties" xmlns:ns3="013a21d4-7541-43b0-998b-c3da67fbe4d3" xmlns:ns4="5a988561-2604-4ee4-ae51-10c4b9f53583" targetNamespace="http://schemas.microsoft.com/office/2006/metadata/properties" ma:root="true" ma:fieldsID="1078f4fc141598fc5d9ba8279af13d5a" ns3:_="" ns4:_="">
    <xsd:import namespace="013a21d4-7541-43b0-998b-c3da67fbe4d3"/>
    <xsd:import namespace="5a988561-2604-4ee4-ae51-10c4b9f5358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3a21d4-7541-43b0-998b-c3da67fbe4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988561-2604-4ee4-ae51-10c4b9f5358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89E928F-905E-46F1-A324-33F652695882}">
  <ds:schemaRefs>
    <ds:schemaRef ds:uri="013a21d4-7541-43b0-998b-c3da67fbe4d3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5a988561-2604-4ee4-ae51-10c4b9f53583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3356955-F367-46F5-BBC5-2884FD90BA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85F0EB-2B3D-4AD6-9717-D1A7EC1339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3a21d4-7541-43b0-998b-c3da67fbe4d3"/>
    <ds:schemaRef ds:uri="5a988561-2604-4ee4-ae51-10c4b9f535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3147</TotalTime>
  <Words>3705</Words>
  <Application>Microsoft Office PowerPoint</Application>
  <PresentationFormat>Widescreen</PresentationFormat>
  <Paragraphs>675</Paragraphs>
  <Slides>57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5" baseType="lpstr">
      <vt:lpstr>Arial</vt:lpstr>
      <vt:lpstr>Calibri</vt:lpstr>
      <vt:lpstr>Calibri Light</vt:lpstr>
      <vt:lpstr>Cambria</vt:lpstr>
      <vt:lpstr>CBS NEW</vt:lpstr>
      <vt:lpstr>Gisha</vt:lpstr>
      <vt:lpstr>Wingdings</vt:lpstr>
      <vt:lpstr>Office Theme</vt:lpstr>
      <vt:lpstr>Risk, Regulation, and Compliance (Part I)</vt:lpstr>
      <vt:lpstr>A word about myself</vt:lpstr>
      <vt:lpstr>Disclosure</vt:lpstr>
      <vt:lpstr>House Rule</vt:lpstr>
      <vt:lpstr>Aim for Today</vt:lpstr>
      <vt:lpstr>Risk ‘Waterfall’</vt:lpstr>
      <vt:lpstr>Back to Basics</vt:lpstr>
      <vt:lpstr>Definitions</vt:lpstr>
      <vt:lpstr>The Sources of Rent How do firms/banks make profits?</vt:lpstr>
      <vt:lpstr>A Word on People Training Matters</vt:lpstr>
      <vt:lpstr>A Word on Risk Data Matters</vt:lpstr>
      <vt:lpstr>A Word on Boards The Role of Boards</vt:lpstr>
      <vt:lpstr>On Risk</vt:lpstr>
      <vt:lpstr>Compliance is the Mirror of Risk A call to conceptually integrate thinking and process</vt:lpstr>
      <vt:lpstr>Risk Strategies How to deal with it</vt:lpstr>
      <vt:lpstr>Risk Identification Data Matters</vt:lpstr>
      <vt:lpstr>PowerPoint Presentation</vt:lpstr>
      <vt:lpstr>On Compliance</vt:lpstr>
      <vt:lpstr>PowerPoint Presentation</vt:lpstr>
      <vt:lpstr>PowerPoint Presentation</vt:lpstr>
      <vt:lpstr>Compliance Function Purpose</vt:lpstr>
      <vt:lpstr>Compliance</vt:lpstr>
      <vt:lpstr>Three Lines of Defence</vt:lpstr>
      <vt:lpstr>Reporting Pyramid</vt:lpstr>
      <vt:lpstr>Digitalization and Workflow</vt:lpstr>
      <vt:lpstr>Revisiting AML / CTF (Part II)</vt:lpstr>
      <vt:lpstr>Aim for Today</vt:lpstr>
      <vt:lpstr>Issues with AML Initiatives</vt:lpstr>
      <vt:lpstr>An Example From Europol</vt:lpstr>
      <vt:lpstr>A Reminder Sources of funds, classified as ML</vt:lpstr>
      <vt:lpstr>The Legal &amp; Institutional Framework In need of restructuring</vt:lpstr>
      <vt:lpstr>The Legal &amp; Institutional Framework In need of restructuring</vt:lpstr>
      <vt:lpstr>On Data</vt:lpstr>
      <vt:lpstr>Data Infrastructure The Current Issues</vt:lpstr>
      <vt:lpstr>Data Infrastructure The Current Issues II</vt:lpstr>
      <vt:lpstr>In Summary</vt:lpstr>
      <vt:lpstr>What Next?</vt:lpstr>
      <vt:lpstr>General Issue I In need of public debate</vt:lpstr>
      <vt:lpstr>General Issue II ‘The Nordics’</vt:lpstr>
      <vt:lpstr>Way Forward </vt:lpstr>
      <vt:lpstr>Way Forward</vt:lpstr>
      <vt:lpstr>Way Forward</vt:lpstr>
      <vt:lpstr>On Institutions</vt:lpstr>
      <vt:lpstr>On Institutions The General</vt:lpstr>
      <vt:lpstr>On Institutions Proposal I</vt:lpstr>
      <vt:lpstr>On Institutions Proposal II: Standardise, Integrate, Automate across Nordics</vt:lpstr>
      <vt:lpstr>On Institutions Proposal III</vt:lpstr>
      <vt:lpstr>On Data</vt:lpstr>
      <vt:lpstr>On Data The General</vt:lpstr>
      <vt:lpstr>On Banks Proposal II: Standardise, Integrate, Automate across Nordics</vt:lpstr>
      <vt:lpstr>On Detection An Example</vt:lpstr>
      <vt:lpstr>https://point.exposed</vt:lpstr>
      <vt:lpstr>Nordic Finance and the Good Society</vt:lpstr>
      <vt:lpstr>PowerPoint Presentation</vt:lpstr>
      <vt:lpstr>PowerPoint Presentation</vt:lpstr>
      <vt:lpstr>PowerPoint Presentation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KIRCHMAT</dc:creator>
  <cp:lastModifiedBy>Kirchmaier,T</cp:lastModifiedBy>
  <cp:revision>207</cp:revision>
  <cp:lastPrinted>2019-10-09T08:20:00Z</cp:lastPrinted>
  <dcterms:created xsi:type="dcterms:W3CDTF">2018-09-24T15:00:44Z</dcterms:created>
  <dcterms:modified xsi:type="dcterms:W3CDTF">2020-01-16T13:59:29Z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0x01010008E3DD4892734C43A2535A1B371AB048</vt:lpwstr>
  </property>
</Properties>
</file>