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61" r:id="rId5"/>
    <p:sldId id="266" r:id="rId6"/>
    <p:sldId id="1327" r:id="rId7"/>
    <p:sldId id="290" r:id="rId8"/>
    <p:sldId id="1159" r:id="rId9"/>
    <p:sldId id="1325" r:id="rId10"/>
    <p:sldId id="287" r:id="rId11"/>
    <p:sldId id="1140" r:id="rId12"/>
    <p:sldId id="1278" r:id="rId13"/>
    <p:sldId id="1361" r:id="rId14"/>
    <p:sldId id="1355" r:id="rId15"/>
    <p:sldId id="1142" r:id="rId16"/>
    <p:sldId id="1187" r:id="rId17"/>
    <p:sldId id="1363" r:id="rId18"/>
    <p:sldId id="1318" r:id="rId19"/>
    <p:sldId id="1313" r:id="rId20"/>
    <p:sldId id="1357" r:id="rId21"/>
    <p:sldId id="1326" r:id="rId22"/>
    <p:sldId id="1345" r:id="rId23"/>
    <p:sldId id="1341" r:id="rId24"/>
    <p:sldId id="1324" r:id="rId25"/>
    <p:sldId id="1342" r:id="rId26"/>
    <p:sldId id="1343" r:id="rId27"/>
    <p:sldId id="1352" r:id="rId28"/>
    <p:sldId id="1344" r:id="rId29"/>
    <p:sldId id="1332" r:id="rId30"/>
    <p:sldId id="1362" r:id="rId31"/>
    <p:sldId id="1334" r:id="rId32"/>
    <p:sldId id="1335" r:id="rId33"/>
    <p:sldId id="1307" r:id="rId34"/>
    <p:sldId id="1336" r:id="rId35"/>
    <p:sldId id="1353" r:id="rId36"/>
    <p:sldId id="1350" r:id="rId37"/>
    <p:sldId id="1322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rene Díaz" initials="ID" lastIdx="2" clrIdx="6">
    <p:extLst>
      <p:ext uri="{19B8F6BF-5375-455C-9EA6-DF929625EA0E}">
        <p15:presenceInfo xmlns:p15="http://schemas.microsoft.com/office/powerpoint/2012/main" userId="S::irene.diaz@unpri.org::f15fb6b4-c288-4424-a650-09658772e9ed" providerId="AD"/>
      </p:ext>
    </p:extLst>
  </p:cmAuthor>
  <p:cmAuthor id="1" name="Senita Galijatovic" initials="SG" lastIdx="24" clrIdx="0">
    <p:extLst>
      <p:ext uri="{19B8F6BF-5375-455C-9EA6-DF929625EA0E}">
        <p15:presenceInfo xmlns:p15="http://schemas.microsoft.com/office/powerpoint/2012/main" userId="S::senita.galijatovic@unpri.org::bfb62374-e8c1-433c-9e9f-940878557b5d" providerId="AD"/>
      </p:ext>
    </p:extLst>
  </p:cmAuthor>
  <p:cmAuthor id="2" name="Giulia Scaminaci" initials="GS" lastIdx="18" clrIdx="1">
    <p:extLst>
      <p:ext uri="{19B8F6BF-5375-455C-9EA6-DF929625EA0E}">
        <p15:presenceInfo xmlns:p15="http://schemas.microsoft.com/office/powerpoint/2012/main" userId="S::giulia.scaminaci@unpri.org::f3bf58f1-f4c2-4330-ad7f-4d06fb577ed0" providerId="AD"/>
      </p:ext>
    </p:extLst>
  </p:cmAuthor>
  <p:cmAuthor id="3" name="Lauren Green" initials="LG" lastIdx="22" clrIdx="2">
    <p:extLst>
      <p:ext uri="{19B8F6BF-5375-455C-9EA6-DF929625EA0E}">
        <p15:presenceInfo xmlns:p15="http://schemas.microsoft.com/office/powerpoint/2012/main" userId="S::lauren.green@unpri.org::a056b438-2cd7-4ebb-bd45-7d7788564a07" providerId="AD"/>
      </p:ext>
    </p:extLst>
  </p:cmAuthor>
  <p:cmAuthor id="4" name="Eva Gehres" initials="EG" lastIdx="1" clrIdx="3">
    <p:extLst>
      <p:ext uri="{19B8F6BF-5375-455C-9EA6-DF929625EA0E}">
        <p15:presenceInfo xmlns:p15="http://schemas.microsoft.com/office/powerpoint/2012/main" userId="S::eva.gehres@unpri.org::7449b549-6e06-4873-8a8d-e93493192c78" providerId="AD"/>
      </p:ext>
    </p:extLst>
  </p:cmAuthor>
  <p:cmAuthor id="5" name="Danielle Watkins" initials="DW" lastIdx="15" clrIdx="4">
    <p:extLst>
      <p:ext uri="{19B8F6BF-5375-455C-9EA6-DF929625EA0E}">
        <p15:presenceInfo xmlns:p15="http://schemas.microsoft.com/office/powerpoint/2012/main" userId="S::danielle.watkins@unpri.org::a465a3b1-e7be-4744-afcd-533547e25960" providerId="AD"/>
      </p:ext>
    </p:extLst>
  </p:cmAuthor>
  <p:cmAuthor id="6" name="Carlos Garcia" initials="CG" lastIdx="1" clrIdx="5">
    <p:extLst>
      <p:ext uri="{19B8F6BF-5375-455C-9EA6-DF929625EA0E}">
        <p15:presenceInfo xmlns:p15="http://schemas.microsoft.com/office/powerpoint/2012/main" userId="S::carlos.garcia@unpri.org::7ff131df-cad6-4dfb-a738-0783c5e923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61E"/>
    <a:srgbClr val="00AFF0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1746" y="102"/>
      </p:cViewPr>
      <p:guideLst>
        <p:guide orient="horz" pos="1139"/>
        <p:guide pos="385"/>
        <p:guide pos="5352"/>
        <p:guide orient="horz" pos="3861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iassociation.sharepoint.com/RepAssess/RARF/RF%20REVIEW%202018-2021/RF%202.0%20Communications%20strategy/9.%20Guidance%20documents/3.%20One-page%20modules%20guides/Reduction%20in%20indicators%20numbe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E-4C31-9FEA-0ABD5BBB37A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E-4C31-9FEA-0ABD5BBB37A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BE-4C31-9FEA-0ABD5BBB37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BE-4C31-9FEA-0ABD5BBB3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Graphs!$B$1:$C$1</c:f>
              <c:strCache>
                <c:ptCount val="2"/>
                <c:pt idx="0">
                  <c:v>Core</c:v>
                </c:pt>
                <c:pt idx="1">
                  <c:v>Plus</c:v>
                </c:pt>
              </c:strCache>
            </c:strRef>
          </c:cat>
          <c:val>
            <c:numRef>
              <c:f>Graphs!$B$2:$C$2</c:f>
              <c:numCache>
                <c:formatCode>0%</c:formatCode>
                <c:ptCount val="2"/>
                <c:pt idx="0">
                  <c:v>0.69963369963369959</c:v>
                </c:pt>
                <c:pt idx="1">
                  <c:v>0.30036630036630035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E-4C31-9FEA-0ABD5BBB37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https://www.unpri.org/hedge-funds/technical-guide-esg-incorporation-in-hedge-funds/5729.article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53.svg"/><Relationship Id="rId5" Type="http://schemas.openxmlformats.org/officeDocument/2006/relationships/image" Target="../media/image26.svg"/><Relationship Id="rId10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5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5.png"/><Relationship Id="rId7" Type="http://schemas.openxmlformats.org/officeDocument/2006/relationships/image" Target="../media/image58.png"/><Relationship Id="rId12" Type="http://schemas.openxmlformats.org/officeDocument/2006/relationships/image" Target="../media/image61.svg"/><Relationship Id="rId2" Type="http://schemas.openxmlformats.org/officeDocument/2006/relationships/hyperlink" Target="https://www.unpri.org/investment-tools/asset-owner-resources" TargetMode="External"/><Relationship Id="rId1" Type="http://schemas.openxmlformats.org/officeDocument/2006/relationships/hyperlink" Target="https://www.unpri.org/stewardship/active-ownership-20-the-evolution-stewardship-urgently-needs/5124.article" TargetMode="External"/><Relationship Id="rId6" Type="http://schemas.openxmlformats.org/officeDocument/2006/relationships/image" Target="../media/image26.svg"/><Relationship Id="rId11" Type="http://schemas.openxmlformats.org/officeDocument/2006/relationships/image" Target="../media/image60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16.svg"/><Relationship Id="rId9" Type="http://schemas.openxmlformats.org/officeDocument/2006/relationships/image" Target="../media/image29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62.png"/><Relationship Id="rId7" Type="http://schemas.openxmlformats.org/officeDocument/2006/relationships/image" Target="../media/image21.png"/><Relationship Id="rId2" Type="http://schemas.openxmlformats.org/officeDocument/2006/relationships/hyperlink" Target="https://www.unpri.org/stewardship/active-ownership-20-the-evolution-stewardship-urgently-needs/5124.article" TargetMode="External"/><Relationship Id="rId1" Type="http://schemas.openxmlformats.org/officeDocument/2006/relationships/hyperlink" Target="https://www.unpri.org/sustainability-issues/sustainable-development-goals" TargetMode="External"/><Relationship Id="rId6" Type="http://schemas.openxmlformats.org/officeDocument/2006/relationships/image" Target="../media/image30.svg"/><Relationship Id="rId11" Type="http://schemas.openxmlformats.org/officeDocument/2006/relationships/image" Target="../media/image56.sv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63.svg"/><Relationship Id="rId9" Type="http://schemas.openxmlformats.org/officeDocument/2006/relationships/image" Target="../media/image6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5.png"/><Relationship Id="rId7" Type="http://schemas.openxmlformats.org/officeDocument/2006/relationships/image" Target="../media/image54.png"/><Relationship Id="rId2" Type="http://schemas.openxmlformats.org/officeDocument/2006/relationships/image" Target="../media/image5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hyperlink" Target="https://www.unpri.org/hedge-funds/technical-guide-esg-incorporation-in-hedge-funds/5729.article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53.svg"/><Relationship Id="rId4" Type="http://schemas.openxmlformats.org/officeDocument/2006/relationships/image" Target="../media/image26.svg"/><Relationship Id="rId9" Type="http://schemas.openxmlformats.org/officeDocument/2006/relationships/image" Target="../media/image52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pri.org/stewardship/active-ownership-20-the-evolution-stewardship-urgently-needs/5124.article" TargetMode="External"/><Relationship Id="rId3" Type="http://schemas.openxmlformats.org/officeDocument/2006/relationships/hyperlink" Target="https://www.unpri.org/investment-tools/asset-owner-resources" TargetMode="External"/><Relationship Id="rId7" Type="http://schemas.openxmlformats.org/officeDocument/2006/relationships/image" Target="../media/image59.svg"/><Relationship Id="rId12" Type="http://schemas.openxmlformats.org/officeDocument/2006/relationships/image" Target="../media/image61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26.svg"/><Relationship Id="rId10" Type="http://schemas.openxmlformats.org/officeDocument/2006/relationships/image" Target="../media/image30.sv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22.svg"/><Relationship Id="rId11" Type="http://schemas.openxmlformats.org/officeDocument/2006/relationships/hyperlink" Target="https://www.unpri.org/stewardship/active-ownership-20-the-evolution-stewardship-urgently-needs/5124.article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www.unpri.org/sustainability-issues/sustainable-development-goals" TargetMode="External"/><Relationship Id="rId4" Type="http://schemas.openxmlformats.org/officeDocument/2006/relationships/image" Target="../media/image30.svg"/><Relationship Id="rId9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95664-7B46-4D8C-AF40-35F0A0B9B1B9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30D45C5-9CA5-40E7-912D-8FF18A28A4CA}">
      <dgm:prSet phldrT="[Text]"/>
      <dgm:spPr/>
      <dgm:t>
        <a:bodyPr/>
        <a:lstStyle/>
        <a:p>
          <a:r>
            <a:rPr lang="en-GB"/>
            <a:t>Process oriented</a:t>
          </a:r>
        </a:p>
      </dgm:t>
    </dgm:pt>
    <dgm:pt modelId="{F3EE2150-E251-46B0-9BCE-C702414718F6}" type="parTrans" cxnId="{FECADF39-AE1B-44DB-9F2C-E5AF3F8AFEEF}">
      <dgm:prSet/>
      <dgm:spPr/>
      <dgm:t>
        <a:bodyPr/>
        <a:lstStyle/>
        <a:p>
          <a:endParaRPr lang="en-GB"/>
        </a:p>
      </dgm:t>
    </dgm:pt>
    <dgm:pt modelId="{88E37048-7381-44C4-9591-454AF9B23571}" type="sibTrans" cxnId="{FECADF39-AE1B-44DB-9F2C-E5AF3F8AFEEF}">
      <dgm:prSet/>
      <dgm:spPr/>
      <dgm:t>
        <a:bodyPr/>
        <a:lstStyle/>
        <a:p>
          <a:endParaRPr lang="en-GB"/>
        </a:p>
      </dgm:t>
    </dgm:pt>
    <dgm:pt modelId="{260042AD-2489-4D6D-88F5-376E307DC92E}">
      <dgm:prSet phldrT="[Text]" custT="1"/>
      <dgm:spPr/>
      <dgm:t>
        <a:bodyPr/>
        <a:lstStyle/>
        <a:p>
          <a:r>
            <a:rPr lang="en-GB" sz="1800"/>
            <a:t>Capturing robust ESG incorporation </a:t>
          </a:r>
        </a:p>
      </dgm:t>
    </dgm:pt>
    <dgm:pt modelId="{4E7C4CE3-B8C8-435F-BBF9-1C002F98CEA5}" type="parTrans" cxnId="{3E0C6573-0370-44E9-B27F-13CF1383150B}">
      <dgm:prSet/>
      <dgm:spPr/>
      <dgm:t>
        <a:bodyPr/>
        <a:lstStyle/>
        <a:p>
          <a:endParaRPr lang="en-GB"/>
        </a:p>
      </dgm:t>
    </dgm:pt>
    <dgm:pt modelId="{A07A06E2-5E10-4192-BDBC-C10BAF07CBD1}" type="sibTrans" cxnId="{3E0C6573-0370-44E9-B27F-13CF1383150B}">
      <dgm:prSet/>
      <dgm:spPr/>
      <dgm:t>
        <a:bodyPr/>
        <a:lstStyle/>
        <a:p>
          <a:endParaRPr lang="en-GB"/>
        </a:p>
      </dgm:t>
    </dgm:pt>
    <dgm:pt modelId="{E68BDCF1-F210-4BC4-8AF8-91217C383E68}">
      <dgm:prSet phldrT="[Text]"/>
      <dgm:spPr/>
      <dgm:t>
        <a:bodyPr/>
        <a:lstStyle/>
        <a:p>
          <a:r>
            <a:rPr lang="en-GB"/>
            <a:t>Depth</a:t>
          </a:r>
        </a:p>
      </dgm:t>
    </dgm:pt>
    <dgm:pt modelId="{4883CF71-4E17-4909-B50A-F444FBC976E5}" type="parTrans" cxnId="{4D4030E2-CBBB-4D6C-B22F-6B888D1BFC7E}">
      <dgm:prSet/>
      <dgm:spPr/>
      <dgm:t>
        <a:bodyPr/>
        <a:lstStyle/>
        <a:p>
          <a:endParaRPr lang="en-GB"/>
        </a:p>
      </dgm:t>
    </dgm:pt>
    <dgm:pt modelId="{DF6670A8-5118-43D9-BD4F-21FC1E4D6A03}" type="sibTrans" cxnId="{4D4030E2-CBBB-4D6C-B22F-6B888D1BFC7E}">
      <dgm:prSet/>
      <dgm:spPr/>
      <dgm:t>
        <a:bodyPr/>
        <a:lstStyle/>
        <a:p>
          <a:endParaRPr lang="en-GB"/>
        </a:p>
      </dgm:t>
    </dgm:pt>
    <dgm:pt modelId="{B1E98849-854C-4C9A-A7CC-2EB065A9D2B3}">
      <dgm:prSet phldrT="[Text]" custT="1"/>
      <dgm:spPr/>
      <dgm:t>
        <a:bodyPr/>
        <a:lstStyle/>
        <a:p>
          <a:r>
            <a:rPr lang="en-GB" sz="1800"/>
            <a:t>Understanding the depth of ESG activities</a:t>
          </a:r>
        </a:p>
      </dgm:t>
    </dgm:pt>
    <dgm:pt modelId="{0422EB56-7D36-45A8-9468-8172B1BC9AE2}" type="parTrans" cxnId="{FA358B0B-D285-437E-9ADB-7D4600DB55AE}">
      <dgm:prSet/>
      <dgm:spPr/>
      <dgm:t>
        <a:bodyPr/>
        <a:lstStyle/>
        <a:p>
          <a:endParaRPr lang="en-GB"/>
        </a:p>
      </dgm:t>
    </dgm:pt>
    <dgm:pt modelId="{6BF274AD-9E0F-4F96-AA2C-910ABA9A501D}" type="sibTrans" cxnId="{FA358B0B-D285-437E-9ADB-7D4600DB55AE}">
      <dgm:prSet/>
      <dgm:spPr/>
      <dgm:t>
        <a:bodyPr/>
        <a:lstStyle/>
        <a:p>
          <a:endParaRPr lang="en-GB"/>
        </a:p>
      </dgm:t>
    </dgm:pt>
    <dgm:pt modelId="{DAC6E312-0CFD-46C8-82CF-A96B2D00E694}">
      <dgm:prSet phldrT="[Text]" custT="1"/>
      <dgm:spPr/>
      <dgm:t>
        <a:bodyPr/>
        <a:lstStyle/>
        <a:p>
          <a:r>
            <a:rPr lang="en-GB" sz="1800" b="1"/>
            <a:t>How</a:t>
          </a:r>
          <a:r>
            <a:rPr lang="en-GB" sz="1800"/>
            <a:t> ESG factors are incorporated</a:t>
          </a:r>
        </a:p>
      </dgm:t>
    </dgm:pt>
    <dgm:pt modelId="{F00A8BD9-2FD6-4996-BCA4-87C886AE835E}" type="parTrans" cxnId="{586D72EB-581F-4067-A57E-9D66162A9CBA}">
      <dgm:prSet/>
      <dgm:spPr/>
      <dgm:t>
        <a:bodyPr/>
        <a:lstStyle/>
        <a:p>
          <a:endParaRPr lang="en-GB"/>
        </a:p>
      </dgm:t>
    </dgm:pt>
    <dgm:pt modelId="{0D42928B-8ABA-4164-8CE6-B0ED293A9720}" type="sibTrans" cxnId="{586D72EB-581F-4067-A57E-9D66162A9CBA}">
      <dgm:prSet/>
      <dgm:spPr/>
      <dgm:t>
        <a:bodyPr/>
        <a:lstStyle/>
        <a:p>
          <a:endParaRPr lang="en-GB"/>
        </a:p>
      </dgm:t>
    </dgm:pt>
    <dgm:pt modelId="{85D07BA1-48AF-4D1B-8DD7-FFDB68D35C7B}">
      <dgm:prSet phldrT="[Text]"/>
      <dgm:spPr/>
      <dgm:t>
        <a:bodyPr/>
        <a:lstStyle/>
        <a:p>
          <a:r>
            <a:rPr lang="en-GB"/>
            <a:t>Evolved</a:t>
          </a:r>
        </a:p>
      </dgm:t>
    </dgm:pt>
    <dgm:pt modelId="{AAEF1A9B-0CBC-450B-B63B-40BF6E10BF22}" type="parTrans" cxnId="{DEC671A8-D333-45CD-887E-38BD693C72D0}">
      <dgm:prSet/>
      <dgm:spPr/>
      <dgm:t>
        <a:bodyPr/>
        <a:lstStyle/>
        <a:p>
          <a:endParaRPr lang="en-GB"/>
        </a:p>
      </dgm:t>
    </dgm:pt>
    <dgm:pt modelId="{87BFFAC2-22A9-44BB-9E45-BE7A8E4CD9A1}" type="sibTrans" cxnId="{DEC671A8-D333-45CD-887E-38BD693C72D0}">
      <dgm:prSet/>
      <dgm:spPr/>
      <dgm:t>
        <a:bodyPr/>
        <a:lstStyle/>
        <a:p>
          <a:endParaRPr lang="en-GB"/>
        </a:p>
      </dgm:t>
    </dgm:pt>
    <dgm:pt modelId="{4B8E4687-275D-4107-9443-89DF801D64EC}">
      <dgm:prSet custT="1"/>
      <dgm:spPr/>
      <dgm:t>
        <a:bodyPr/>
        <a:lstStyle/>
        <a:p>
          <a:r>
            <a:rPr lang="en-GB" sz="1800"/>
            <a:t>Aligned with existing PRI work</a:t>
          </a:r>
        </a:p>
      </dgm:t>
    </dgm:pt>
    <dgm:pt modelId="{2A9B3A6B-7AC8-49A6-B981-5DDED040D1B9}" type="parTrans" cxnId="{07E56DAD-0703-4D5F-92BC-B9EF69515B4D}">
      <dgm:prSet/>
      <dgm:spPr/>
      <dgm:t>
        <a:bodyPr/>
        <a:lstStyle/>
        <a:p>
          <a:endParaRPr lang="en-GB"/>
        </a:p>
      </dgm:t>
    </dgm:pt>
    <dgm:pt modelId="{10B8CBE1-D787-4DB5-A91A-E586C624A96E}" type="sibTrans" cxnId="{07E56DAD-0703-4D5F-92BC-B9EF69515B4D}">
      <dgm:prSet/>
      <dgm:spPr/>
      <dgm:t>
        <a:bodyPr/>
        <a:lstStyle/>
        <a:p>
          <a:endParaRPr lang="en-GB"/>
        </a:p>
      </dgm:t>
    </dgm:pt>
    <dgm:pt modelId="{B12FC8BB-6FFB-4AA7-80A0-868E40ED5B09}">
      <dgm:prSet phldrT="[Text]" custT="1"/>
      <dgm:spPr/>
      <dgm:t>
        <a:bodyPr/>
        <a:lstStyle/>
        <a:p>
          <a:r>
            <a:rPr lang="en-GB" sz="1800"/>
            <a:t>AUM coverage for a practice</a:t>
          </a:r>
        </a:p>
      </dgm:t>
    </dgm:pt>
    <dgm:pt modelId="{01A1D07D-3A55-4D78-856C-CA776643A307}" type="parTrans" cxnId="{2FFE2AFA-C036-4710-8B69-3406B7CAE22D}">
      <dgm:prSet/>
      <dgm:spPr/>
      <dgm:t>
        <a:bodyPr/>
        <a:lstStyle/>
        <a:p>
          <a:endParaRPr lang="en-GB"/>
        </a:p>
      </dgm:t>
    </dgm:pt>
    <dgm:pt modelId="{140DB540-6A79-4F6A-B45F-FDCAA475467D}" type="sibTrans" cxnId="{2FFE2AFA-C036-4710-8B69-3406B7CAE22D}">
      <dgm:prSet/>
      <dgm:spPr/>
      <dgm:t>
        <a:bodyPr/>
        <a:lstStyle/>
        <a:p>
          <a:endParaRPr lang="en-GB"/>
        </a:p>
      </dgm:t>
    </dgm:pt>
    <dgm:pt modelId="{75A4BC77-AC96-4572-9616-18E3014725A0}" type="pres">
      <dgm:prSet presAssocID="{C0F95664-7B46-4D8C-AF40-35F0A0B9B1B9}" presName="linear" presStyleCnt="0">
        <dgm:presLayoutVars>
          <dgm:dir/>
          <dgm:animLvl val="lvl"/>
          <dgm:resizeHandles val="exact"/>
        </dgm:presLayoutVars>
      </dgm:prSet>
      <dgm:spPr/>
    </dgm:pt>
    <dgm:pt modelId="{22AA49BF-1F7D-47B1-A6BB-B2EFB23832EC}" type="pres">
      <dgm:prSet presAssocID="{85D07BA1-48AF-4D1B-8DD7-FFDB68D35C7B}" presName="parentLin" presStyleCnt="0"/>
      <dgm:spPr/>
    </dgm:pt>
    <dgm:pt modelId="{CA941B70-649A-415B-885F-E19ABB7B466D}" type="pres">
      <dgm:prSet presAssocID="{85D07BA1-48AF-4D1B-8DD7-FFDB68D35C7B}" presName="parentLeftMargin" presStyleLbl="node1" presStyleIdx="0" presStyleCnt="3"/>
      <dgm:spPr/>
    </dgm:pt>
    <dgm:pt modelId="{A9DDD380-8F30-4AF7-9C10-30DCAD44B1D1}" type="pres">
      <dgm:prSet presAssocID="{85D07BA1-48AF-4D1B-8DD7-FFDB68D35C7B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9897DE7-B6A9-4AF7-A7D8-34DE00FA4AEA}" type="pres">
      <dgm:prSet presAssocID="{85D07BA1-48AF-4D1B-8DD7-FFDB68D35C7B}" presName="negativeSpace" presStyleCnt="0"/>
      <dgm:spPr/>
    </dgm:pt>
    <dgm:pt modelId="{383B14AE-1B2B-4ED4-B991-0D5AD1D4A6DF}" type="pres">
      <dgm:prSet presAssocID="{85D07BA1-48AF-4D1B-8DD7-FFDB68D35C7B}" presName="childText" presStyleLbl="conFgAcc1" presStyleIdx="0" presStyleCnt="3">
        <dgm:presLayoutVars>
          <dgm:bulletEnabled val="1"/>
        </dgm:presLayoutVars>
      </dgm:prSet>
      <dgm:spPr/>
    </dgm:pt>
    <dgm:pt modelId="{83105792-D5E6-4423-B5C5-90870E1E8C8C}" type="pres">
      <dgm:prSet presAssocID="{87BFFAC2-22A9-44BB-9E45-BE7A8E4CD9A1}" presName="spaceBetweenRectangles" presStyleCnt="0"/>
      <dgm:spPr/>
    </dgm:pt>
    <dgm:pt modelId="{6407A5E0-0A1A-4ADF-94FB-E542458FFAEF}" type="pres">
      <dgm:prSet presAssocID="{530D45C5-9CA5-40E7-912D-8FF18A28A4CA}" presName="parentLin" presStyleCnt="0"/>
      <dgm:spPr/>
    </dgm:pt>
    <dgm:pt modelId="{96576C28-CDA3-4183-A072-6B2ACA540F07}" type="pres">
      <dgm:prSet presAssocID="{530D45C5-9CA5-40E7-912D-8FF18A28A4CA}" presName="parentLeftMargin" presStyleLbl="node1" presStyleIdx="0" presStyleCnt="3"/>
      <dgm:spPr/>
    </dgm:pt>
    <dgm:pt modelId="{ACC1C5F8-32D6-4278-AA2A-1EE9ABE309C5}" type="pres">
      <dgm:prSet presAssocID="{530D45C5-9CA5-40E7-912D-8FF18A28A4CA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3D230EE-4631-44CA-BA0D-589E97B24207}" type="pres">
      <dgm:prSet presAssocID="{530D45C5-9CA5-40E7-912D-8FF18A28A4CA}" presName="negativeSpace" presStyleCnt="0"/>
      <dgm:spPr/>
    </dgm:pt>
    <dgm:pt modelId="{B2E25CED-6EA8-4819-ADD5-703711BC7181}" type="pres">
      <dgm:prSet presAssocID="{530D45C5-9CA5-40E7-912D-8FF18A28A4CA}" presName="childText" presStyleLbl="conFgAcc1" presStyleIdx="1" presStyleCnt="3">
        <dgm:presLayoutVars>
          <dgm:bulletEnabled val="1"/>
        </dgm:presLayoutVars>
      </dgm:prSet>
      <dgm:spPr/>
    </dgm:pt>
    <dgm:pt modelId="{36499B3F-437F-44AB-9F38-778FB2251C3D}" type="pres">
      <dgm:prSet presAssocID="{88E37048-7381-44C4-9591-454AF9B23571}" presName="spaceBetweenRectangles" presStyleCnt="0"/>
      <dgm:spPr/>
    </dgm:pt>
    <dgm:pt modelId="{888B007B-140C-42B2-B005-D212AB13B9CD}" type="pres">
      <dgm:prSet presAssocID="{E68BDCF1-F210-4BC4-8AF8-91217C383E68}" presName="parentLin" presStyleCnt="0"/>
      <dgm:spPr/>
    </dgm:pt>
    <dgm:pt modelId="{2F64BEAD-102C-4C39-BBB4-91998A26B3CE}" type="pres">
      <dgm:prSet presAssocID="{E68BDCF1-F210-4BC4-8AF8-91217C383E68}" presName="parentLeftMargin" presStyleLbl="node1" presStyleIdx="1" presStyleCnt="3"/>
      <dgm:spPr/>
    </dgm:pt>
    <dgm:pt modelId="{61B79EE9-A1E5-46D6-AD34-0F359A6F0B5A}" type="pres">
      <dgm:prSet presAssocID="{E68BDCF1-F210-4BC4-8AF8-91217C383E68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A447E7B-BD5E-4979-94D1-2303B861D5F7}" type="pres">
      <dgm:prSet presAssocID="{E68BDCF1-F210-4BC4-8AF8-91217C383E68}" presName="negativeSpace" presStyleCnt="0"/>
      <dgm:spPr/>
    </dgm:pt>
    <dgm:pt modelId="{DA6808CF-A7C4-4A05-A8E2-D6DB36B02E77}" type="pres">
      <dgm:prSet presAssocID="{E68BDCF1-F210-4BC4-8AF8-91217C383E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358B0B-D285-437E-9ADB-7D4600DB55AE}" srcId="{E68BDCF1-F210-4BC4-8AF8-91217C383E68}" destId="{B1E98849-854C-4C9A-A7CC-2EB065A9D2B3}" srcOrd="0" destOrd="0" parTransId="{0422EB56-7D36-45A8-9468-8172B1BC9AE2}" sibTransId="{6BF274AD-9E0F-4F96-AA2C-910ABA9A501D}"/>
    <dgm:cxn modelId="{25B52314-406F-4EBE-937D-386C6A1AE07A}" type="presOf" srcId="{260042AD-2489-4D6D-88F5-376E307DC92E}" destId="{B2E25CED-6EA8-4819-ADD5-703711BC7181}" srcOrd="0" destOrd="0" presId="urn:microsoft.com/office/officeart/2005/8/layout/list1"/>
    <dgm:cxn modelId="{2ADAC735-5A67-4D5C-A0BC-63C09ED5B38B}" type="presOf" srcId="{B12FC8BB-6FFB-4AA7-80A0-868E40ED5B09}" destId="{DA6808CF-A7C4-4A05-A8E2-D6DB36B02E77}" srcOrd="0" destOrd="1" presId="urn:microsoft.com/office/officeart/2005/8/layout/list1"/>
    <dgm:cxn modelId="{A49D1439-AFA6-4443-849F-846814B45707}" type="presOf" srcId="{85D07BA1-48AF-4D1B-8DD7-FFDB68D35C7B}" destId="{A9DDD380-8F30-4AF7-9C10-30DCAD44B1D1}" srcOrd="1" destOrd="0" presId="urn:microsoft.com/office/officeart/2005/8/layout/list1"/>
    <dgm:cxn modelId="{FECADF39-AE1B-44DB-9F2C-E5AF3F8AFEEF}" srcId="{C0F95664-7B46-4D8C-AF40-35F0A0B9B1B9}" destId="{530D45C5-9CA5-40E7-912D-8FF18A28A4CA}" srcOrd="1" destOrd="0" parTransId="{F3EE2150-E251-46B0-9BCE-C702414718F6}" sibTransId="{88E37048-7381-44C4-9591-454AF9B23571}"/>
    <dgm:cxn modelId="{80511F42-2F06-49FE-B7B2-47EB0E5F3DAF}" type="presOf" srcId="{85D07BA1-48AF-4D1B-8DD7-FFDB68D35C7B}" destId="{CA941B70-649A-415B-885F-E19ABB7B466D}" srcOrd="0" destOrd="0" presId="urn:microsoft.com/office/officeart/2005/8/layout/list1"/>
    <dgm:cxn modelId="{2CE50D43-4FE7-46F6-8CBB-2CCD36DF2913}" type="presOf" srcId="{DAC6E312-0CFD-46C8-82CF-A96B2D00E694}" destId="{B2E25CED-6EA8-4819-ADD5-703711BC7181}" srcOrd="0" destOrd="1" presId="urn:microsoft.com/office/officeart/2005/8/layout/list1"/>
    <dgm:cxn modelId="{3E0C6573-0370-44E9-B27F-13CF1383150B}" srcId="{530D45C5-9CA5-40E7-912D-8FF18A28A4CA}" destId="{260042AD-2489-4D6D-88F5-376E307DC92E}" srcOrd="0" destOrd="0" parTransId="{4E7C4CE3-B8C8-435F-BBF9-1C002F98CEA5}" sibTransId="{A07A06E2-5E10-4192-BDBC-C10BAF07CBD1}"/>
    <dgm:cxn modelId="{F1F58D7C-C8C8-4871-AA91-51FCBCB76C43}" type="presOf" srcId="{C0F95664-7B46-4D8C-AF40-35F0A0B9B1B9}" destId="{75A4BC77-AC96-4572-9616-18E3014725A0}" srcOrd="0" destOrd="0" presId="urn:microsoft.com/office/officeart/2005/8/layout/list1"/>
    <dgm:cxn modelId="{FF292090-09E9-4181-8D1F-CBB8630D6A90}" type="presOf" srcId="{4B8E4687-275D-4107-9443-89DF801D64EC}" destId="{383B14AE-1B2B-4ED4-B991-0D5AD1D4A6DF}" srcOrd="0" destOrd="0" presId="urn:microsoft.com/office/officeart/2005/8/layout/list1"/>
    <dgm:cxn modelId="{01BDB9A5-018A-499E-85A2-3DD441FA700A}" type="presOf" srcId="{530D45C5-9CA5-40E7-912D-8FF18A28A4CA}" destId="{ACC1C5F8-32D6-4278-AA2A-1EE9ABE309C5}" srcOrd="1" destOrd="0" presId="urn:microsoft.com/office/officeart/2005/8/layout/list1"/>
    <dgm:cxn modelId="{DEC671A8-D333-45CD-887E-38BD693C72D0}" srcId="{C0F95664-7B46-4D8C-AF40-35F0A0B9B1B9}" destId="{85D07BA1-48AF-4D1B-8DD7-FFDB68D35C7B}" srcOrd="0" destOrd="0" parTransId="{AAEF1A9B-0CBC-450B-B63B-40BF6E10BF22}" sibTransId="{87BFFAC2-22A9-44BB-9E45-BE7A8E4CD9A1}"/>
    <dgm:cxn modelId="{07E56DAD-0703-4D5F-92BC-B9EF69515B4D}" srcId="{85D07BA1-48AF-4D1B-8DD7-FFDB68D35C7B}" destId="{4B8E4687-275D-4107-9443-89DF801D64EC}" srcOrd="0" destOrd="0" parTransId="{2A9B3A6B-7AC8-49A6-B981-5DDED040D1B9}" sibTransId="{10B8CBE1-D787-4DB5-A91A-E586C624A96E}"/>
    <dgm:cxn modelId="{F3D85EBF-D60D-4715-8C13-5E9C8ABF75ED}" type="presOf" srcId="{530D45C5-9CA5-40E7-912D-8FF18A28A4CA}" destId="{96576C28-CDA3-4183-A072-6B2ACA540F07}" srcOrd="0" destOrd="0" presId="urn:microsoft.com/office/officeart/2005/8/layout/list1"/>
    <dgm:cxn modelId="{208FF1C1-3454-4C6C-A9BD-F229D9593EB7}" type="presOf" srcId="{E68BDCF1-F210-4BC4-8AF8-91217C383E68}" destId="{2F64BEAD-102C-4C39-BBB4-91998A26B3CE}" srcOrd="0" destOrd="0" presId="urn:microsoft.com/office/officeart/2005/8/layout/list1"/>
    <dgm:cxn modelId="{3B3BC8CB-E39A-4322-9D98-28C01BA376CB}" type="presOf" srcId="{E68BDCF1-F210-4BC4-8AF8-91217C383E68}" destId="{61B79EE9-A1E5-46D6-AD34-0F359A6F0B5A}" srcOrd="1" destOrd="0" presId="urn:microsoft.com/office/officeart/2005/8/layout/list1"/>
    <dgm:cxn modelId="{4D4030E2-CBBB-4D6C-B22F-6B888D1BFC7E}" srcId="{C0F95664-7B46-4D8C-AF40-35F0A0B9B1B9}" destId="{E68BDCF1-F210-4BC4-8AF8-91217C383E68}" srcOrd="2" destOrd="0" parTransId="{4883CF71-4E17-4909-B50A-F444FBC976E5}" sibTransId="{DF6670A8-5118-43D9-BD4F-21FC1E4D6A03}"/>
    <dgm:cxn modelId="{586D72EB-581F-4067-A57E-9D66162A9CBA}" srcId="{530D45C5-9CA5-40E7-912D-8FF18A28A4CA}" destId="{DAC6E312-0CFD-46C8-82CF-A96B2D00E694}" srcOrd="1" destOrd="0" parTransId="{F00A8BD9-2FD6-4996-BCA4-87C886AE835E}" sibTransId="{0D42928B-8ABA-4164-8CE6-B0ED293A9720}"/>
    <dgm:cxn modelId="{2FFE2AFA-C036-4710-8B69-3406B7CAE22D}" srcId="{E68BDCF1-F210-4BC4-8AF8-91217C383E68}" destId="{B12FC8BB-6FFB-4AA7-80A0-868E40ED5B09}" srcOrd="1" destOrd="0" parTransId="{01A1D07D-3A55-4D78-856C-CA776643A307}" sibTransId="{140DB540-6A79-4F6A-B45F-FDCAA475467D}"/>
    <dgm:cxn modelId="{842C4DFA-3034-407E-8211-F53CCB878FB4}" type="presOf" srcId="{B1E98849-854C-4C9A-A7CC-2EB065A9D2B3}" destId="{DA6808CF-A7C4-4A05-A8E2-D6DB36B02E77}" srcOrd="0" destOrd="0" presId="urn:microsoft.com/office/officeart/2005/8/layout/list1"/>
    <dgm:cxn modelId="{0BB63977-2CF8-4372-AFA1-9AF5603D8864}" type="presParOf" srcId="{75A4BC77-AC96-4572-9616-18E3014725A0}" destId="{22AA49BF-1F7D-47B1-A6BB-B2EFB23832EC}" srcOrd="0" destOrd="0" presId="urn:microsoft.com/office/officeart/2005/8/layout/list1"/>
    <dgm:cxn modelId="{A6BA16A8-9557-4E20-B54F-BA4001C78C43}" type="presParOf" srcId="{22AA49BF-1F7D-47B1-A6BB-B2EFB23832EC}" destId="{CA941B70-649A-415B-885F-E19ABB7B466D}" srcOrd="0" destOrd="0" presId="urn:microsoft.com/office/officeart/2005/8/layout/list1"/>
    <dgm:cxn modelId="{04B02B62-49E5-49B3-AC8F-FE6DCEF2D386}" type="presParOf" srcId="{22AA49BF-1F7D-47B1-A6BB-B2EFB23832EC}" destId="{A9DDD380-8F30-4AF7-9C10-30DCAD44B1D1}" srcOrd="1" destOrd="0" presId="urn:microsoft.com/office/officeart/2005/8/layout/list1"/>
    <dgm:cxn modelId="{51C7E9B2-FA52-47F0-9883-11C489127FCA}" type="presParOf" srcId="{75A4BC77-AC96-4572-9616-18E3014725A0}" destId="{09897DE7-B6A9-4AF7-A7D8-34DE00FA4AEA}" srcOrd="1" destOrd="0" presId="urn:microsoft.com/office/officeart/2005/8/layout/list1"/>
    <dgm:cxn modelId="{FCF84255-C9FE-43C7-8E6D-588F1BE70C76}" type="presParOf" srcId="{75A4BC77-AC96-4572-9616-18E3014725A0}" destId="{383B14AE-1B2B-4ED4-B991-0D5AD1D4A6DF}" srcOrd="2" destOrd="0" presId="urn:microsoft.com/office/officeart/2005/8/layout/list1"/>
    <dgm:cxn modelId="{661A3F8B-FF8B-4C67-BAAA-C61281725255}" type="presParOf" srcId="{75A4BC77-AC96-4572-9616-18E3014725A0}" destId="{83105792-D5E6-4423-B5C5-90870E1E8C8C}" srcOrd="3" destOrd="0" presId="urn:microsoft.com/office/officeart/2005/8/layout/list1"/>
    <dgm:cxn modelId="{6A6025B2-29B8-4F04-9AF4-C626EC83AD47}" type="presParOf" srcId="{75A4BC77-AC96-4572-9616-18E3014725A0}" destId="{6407A5E0-0A1A-4ADF-94FB-E542458FFAEF}" srcOrd="4" destOrd="0" presId="urn:microsoft.com/office/officeart/2005/8/layout/list1"/>
    <dgm:cxn modelId="{68923BFE-6774-4A0A-9180-12DA4A0F847B}" type="presParOf" srcId="{6407A5E0-0A1A-4ADF-94FB-E542458FFAEF}" destId="{96576C28-CDA3-4183-A072-6B2ACA540F07}" srcOrd="0" destOrd="0" presId="urn:microsoft.com/office/officeart/2005/8/layout/list1"/>
    <dgm:cxn modelId="{F165E7CA-76AD-43C1-A0CB-728241B26A3C}" type="presParOf" srcId="{6407A5E0-0A1A-4ADF-94FB-E542458FFAEF}" destId="{ACC1C5F8-32D6-4278-AA2A-1EE9ABE309C5}" srcOrd="1" destOrd="0" presId="urn:microsoft.com/office/officeart/2005/8/layout/list1"/>
    <dgm:cxn modelId="{51D27EF4-B4C8-4C6E-9C47-26EEAC3013C9}" type="presParOf" srcId="{75A4BC77-AC96-4572-9616-18E3014725A0}" destId="{B3D230EE-4631-44CA-BA0D-589E97B24207}" srcOrd="5" destOrd="0" presId="urn:microsoft.com/office/officeart/2005/8/layout/list1"/>
    <dgm:cxn modelId="{A70FF20E-DBF6-4117-BEED-C756CBF382CD}" type="presParOf" srcId="{75A4BC77-AC96-4572-9616-18E3014725A0}" destId="{B2E25CED-6EA8-4819-ADD5-703711BC7181}" srcOrd="6" destOrd="0" presId="urn:microsoft.com/office/officeart/2005/8/layout/list1"/>
    <dgm:cxn modelId="{6A438834-1F2C-46A9-8C53-85744C02A2D1}" type="presParOf" srcId="{75A4BC77-AC96-4572-9616-18E3014725A0}" destId="{36499B3F-437F-44AB-9F38-778FB2251C3D}" srcOrd="7" destOrd="0" presId="urn:microsoft.com/office/officeart/2005/8/layout/list1"/>
    <dgm:cxn modelId="{FA3A9EAA-BAEC-429B-95F6-7DAC049712A6}" type="presParOf" srcId="{75A4BC77-AC96-4572-9616-18E3014725A0}" destId="{888B007B-140C-42B2-B005-D212AB13B9CD}" srcOrd="8" destOrd="0" presId="urn:microsoft.com/office/officeart/2005/8/layout/list1"/>
    <dgm:cxn modelId="{A29103C5-D160-4D1C-B39D-4BC27207B3EE}" type="presParOf" srcId="{888B007B-140C-42B2-B005-D212AB13B9CD}" destId="{2F64BEAD-102C-4C39-BBB4-91998A26B3CE}" srcOrd="0" destOrd="0" presId="urn:microsoft.com/office/officeart/2005/8/layout/list1"/>
    <dgm:cxn modelId="{7A771EAA-20C6-4FB9-9830-4E060B60C0EF}" type="presParOf" srcId="{888B007B-140C-42B2-B005-D212AB13B9CD}" destId="{61B79EE9-A1E5-46D6-AD34-0F359A6F0B5A}" srcOrd="1" destOrd="0" presId="urn:microsoft.com/office/officeart/2005/8/layout/list1"/>
    <dgm:cxn modelId="{B5DF929C-86A9-4927-B5CD-44EDE22D101D}" type="presParOf" srcId="{75A4BC77-AC96-4572-9616-18E3014725A0}" destId="{BA447E7B-BD5E-4979-94D1-2303B861D5F7}" srcOrd="9" destOrd="0" presId="urn:microsoft.com/office/officeart/2005/8/layout/list1"/>
    <dgm:cxn modelId="{5109D98E-EDC0-4E9A-8E08-1B0D1713E360}" type="presParOf" srcId="{75A4BC77-AC96-4572-9616-18E3014725A0}" destId="{DA6808CF-A7C4-4A05-A8E2-D6DB36B02E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F430AC-9FF4-4C64-BF49-7596283922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DB1C5923-945D-467F-865A-70B57A2E86E5}">
      <dgm:prSet phldrT="[Text]" custT="1"/>
      <dgm:spPr/>
      <dgm:t>
        <a:bodyPr/>
        <a:lstStyle/>
        <a:p>
          <a:pPr rtl="0"/>
          <a:r>
            <a:rPr lang="en-GB" sz="2400" kern="1200"/>
            <a:t>Use </a:t>
          </a:r>
          <a:r>
            <a:rPr lang="en-GB" sz="2400" kern="1200">
              <a:solidFill>
                <a:prstClr val="white"/>
              </a:solidFill>
              <a:latin typeface="Arial"/>
              <a:ea typeface="+mn-ea"/>
              <a:cs typeface="+mn-cs"/>
            </a:rPr>
            <a:t>the mapping resource</a:t>
          </a:r>
        </a:p>
      </dgm:t>
    </dgm:pt>
    <dgm:pt modelId="{B4C43AC4-44FC-4B4C-8B0E-1CDFFD4340DA}" type="parTrans" cxnId="{E4AE6B66-B14C-4DFE-AF12-4FE21EA6820B}">
      <dgm:prSet/>
      <dgm:spPr/>
      <dgm:t>
        <a:bodyPr/>
        <a:lstStyle/>
        <a:p>
          <a:endParaRPr lang="en-GB"/>
        </a:p>
      </dgm:t>
    </dgm:pt>
    <dgm:pt modelId="{49DDDE1F-3329-4895-8A99-8B6DAB78170B}" type="sibTrans" cxnId="{E4AE6B66-B14C-4DFE-AF12-4FE21EA6820B}">
      <dgm:prSet/>
      <dgm:spPr/>
      <dgm:t>
        <a:bodyPr/>
        <a:lstStyle/>
        <a:p>
          <a:endParaRPr lang="en-GB"/>
        </a:p>
      </dgm:t>
    </dgm:pt>
    <dgm:pt modelId="{90A4B390-8DD5-4E13-B9D6-6151537095FE}">
      <dgm:prSet phldrT="[Text]"/>
      <dgm:spPr/>
      <dgm:t>
        <a:bodyPr/>
        <a:lstStyle/>
        <a:p>
          <a:r>
            <a:rPr lang="en-GB"/>
            <a:t>Input responses in the reporting platform</a:t>
          </a:r>
        </a:p>
      </dgm:t>
    </dgm:pt>
    <dgm:pt modelId="{6C60F20D-568A-44A3-B34C-0B71106E407F}" type="parTrans" cxnId="{A0CA0F53-27D5-4987-8843-74013C6BFD53}">
      <dgm:prSet/>
      <dgm:spPr/>
      <dgm:t>
        <a:bodyPr/>
        <a:lstStyle/>
        <a:p>
          <a:endParaRPr lang="en-GB"/>
        </a:p>
      </dgm:t>
    </dgm:pt>
    <dgm:pt modelId="{F24EDCF3-5FAD-4056-9440-62D03218334E}" type="sibTrans" cxnId="{A0CA0F53-27D5-4987-8843-74013C6BFD53}">
      <dgm:prSet/>
      <dgm:spPr/>
      <dgm:t>
        <a:bodyPr/>
        <a:lstStyle/>
        <a:p>
          <a:endParaRPr lang="en-GB"/>
        </a:p>
      </dgm:t>
    </dgm:pt>
    <dgm:pt modelId="{F0EA3A8D-9084-459A-833A-7BA9E6E0ECB4}">
      <dgm:prSet phldrT="[Text]"/>
      <dgm:spPr/>
      <dgm:t>
        <a:bodyPr/>
        <a:lstStyle/>
        <a:p>
          <a:r>
            <a:rPr lang="en-GB"/>
            <a:t>Final review before submitting</a:t>
          </a:r>
        </a:p>
      </dgm:t>
    </dgm:pt>
    <dgm:pt modelId="{2E61A90D-D614-45E0-B883-86F8E9E89161}" type="parTrans" cxnId="{4CD35C5C-DCD2-438E-B910-C756837E559D}">
      <dgm:prSet/>
      <dgm:spPr/>
      <dgm:t>
        <a:bodyPr/>
        <a:lstStyle/>
        <a:p>
          <a:endParaRPr lang="en-GB"/>
        </a:p>
      </dgm:t>
    </dgm:pt>
    <dgm:pt modelId="{D8723853-8588-47A4-9B5C-8AE3EEBF2FAE}" type="sibTrans" cxnId="{4CD35C5C-DCD2-438E-B910-C756837E559D}">
      <dgm:prSet/>
      <dgm:spPr/>
      <dgm:t>
        <a:bodyPr/>
        <a:lstStyle/>
        <a:p>
          <a:endParaRPr lang="en-GB"/>
        </a:p>
      </dgm:t>
    </dgm:pt>
    <dgm:pt modelId="{7457C6B3-FF0C-4D25-A063-CF61D2822EBB}">
      <dgm:prSet phldrT="[Text]"/>
      <dgm:spPr/>
      <dgm:t>
        <a:bodyPr/>
        <a:lstStyle/>
        <a:p>
          <a:r>
            <a:rPr lang="en-GB"/>
            <a:t>Collect information offline and review</a:t>
          </a:r>
        </a:p>
      </dgm:t>
    </dgm:pt>
    <dgm:pt modelId="{19EBA94C-0255-4A72-A945-C2FEBEC25AA2}" type="parTrans" cxnId="{A20CDCE1-CAF3-457A-8FC0-B8F4329B23B2}">
      <dgm:prSet/>
      <dgm:spPr/>
      <dgm:t>
        <a:bodyPr/>
        <a:lstStyle/>
        <a:p>
          <a:endParaRPr lang="en-GB"/>
        </a:p>
      </dgm:t>
    </dgm:pt>
    <dgm:pt modelId="{FD95A42F-1E2F-4F65-B70A-450BF72A9EA3}" type="sibTrans" cxnId="{A20CDCE1-CAF3-457A-8FC0-B8F4329B23B2}">
      <dgm:prSet/>
      <dgm:spPr/>
      <dgm:t>
        <a:bodyPr/>
        <a:lstStyle/>
        <a:p>
          <a:endParaRPr lang="en-GB"/>
        </a:p>
      </dgm:t>
    </dgm:pt>
    <dgm:pt modelId="{29CD77E8-134E-414D-A78E-8FED11B70496}">
      <dgm:prSet phldrT="[Text]"/>
      <dgm:spPr/>
      <dgm:t>
        <a:bodyPr/>
        <a:lstStyle/>
        <a:p>
          <a:r>
            <a:rPr lang="en-GB"/>
            <a:t>Start with the Organisational overview module</a:t>
          </a:r>
        </a:p>
      </dgm:t>
    </dgm:pt>
    <dgm:pt modelId="{ECFDEE29-7FD7-4CA7-886C-2E794349F401}" type="parTrans" cxnId="{02ADEAC3-09CE-4041-B4E7-E3D106D6ABD7}">
      <dgm:prSet/>
      <dgm:spPr/>
      <dgm:t>
        <a:bodyPr/>
        <a:lstStyle/>
        <a:p>
          <a:endParaRPr lang="en-GB"/>
        </a:p>
      </dgm:t>
    </dgm:pt>
    <dgm:pt modelId="{3BDF4F38-4107-4339-9121-7A5EBA804F7F}" type="sibTrans" cxnId="{02ADEAC3-09CE-4041-B4E7-E3D106D6ABD7}">
      <dgm:prSet/>
      <dgm:spPr/>
      <dgm:t>
        <a:bodyPr/>
        <a:lstStyle/>
        <a:p>
          <a:endParaRPr lang="en-GB"/>
        </a:p>
      </dgm:t>
    </dgm:pt>
    <dgm:pt modelId="{4D87FFB5-F755-43BD-82C6-F17292BD724C}" type="pres">
      <dgm:prSet presAssocID="{87F430AC-9FF4-4C64-BF49-759628392277}" presName="Name0" presStyleCnt="0">
        <dgm:presLayoutVars>
          <dgm:chMax val="7"/>
          <dgm:chPref val="7"/>
          <dgm:dir/>
        </dgm:presLayoutVars>
      </dgm:prSet>
      <dgm:spPr/>
    </dgm:pt>
    <dgm:pt modelId="{9AF19777-008B-4C9B-9988-8421A5268D64}" type="pres">
      <dgm:prSet presAssocID="{87F430AC-9FF4-4C64-BF49-759628392277}" presName="Name1" presStyleCnt="0"/>
      <dgm:spPr/>
    </dgm:pt>
    <dgm:pt modelId="{77903BD7-A77E-4FAF-974F-A8B4BF32FF43}" type="pres">
      <dgm:prSet presAssocID="{87F430AC-9FF4-4C64-BF49-759628392277}" presName="cycle" presStyleCnt="0"/>
      <dgm:spPr/>
    </dgm:pt>
    <dgm:pt modelId="{1954E870-68F8-4FBE-AE07-E324B7CC16FA}" type="pres">
      <dgm:prSet presAssocID="{87F430AC-9FF4-4C64-BF49-759628392277}" presName="srcNode" presStyleLbl="node1" presStyleIdx="0" presStyleCnt="5"/>
      <dgm:spPr/>
    </dgm:pt>
    <dgm:pt modelId="{42CACA42-9BD1-4134-9FB1-E67F8CC1C154}" type="pres">
      <dgm:prSet presAssocID="{87F430AC-9FF4-4C64-BF49-759628392277}" presName="conn" presStyleLbl="parChTrans1D2" presStyleIdx="0" presStyleCnt="1"/>
      <dgm:spPr/>
    </dgm:pt>
    <dgm:pt modelId="{EAEC087A-D7D6-43B7-B0A9-3C98AF019AFA}" type="pres">
      <dgm:prSet presAssocID="{87F430AC-9FF4-4C64-BF49-759628392277}" presName="extraNode" presStyleLbl="node1" presStyleIdx="0" presStyleCnt="5"/>
      <dgm:spPr/>
    </dgm:pt>
    <dgm:pt modelId="{6CCC76F4-727D-450B-B5C9-7D21C5FC2043}" type="pres">
      <dgm:prSet presAssocID="{87F430AC-9FF4-4C64-BF49-759628392277}" presName="dstNode" presStyleLbl="node1" presStyleIdx="0" presStyleCnt="5"/>
      <dgm:spPr/>
    </dgm:pt>
    <dgm:pt modelId="{D4F7A765-CA7B-4976-AE7B-C51396B76168}" type="pres">
      <dgm:prSet presAssocID="{DB1C5923-945D-467F-865A-70B57A2E86E5}" presName="text_1" presStyleLbl="node1" presStyleIdx="0" presStyleCnt="5">
        <dgm:presLayoutVars>
          <dgm:bulletEnabled val="1"/>
        </dgm:presLayoutVars>
      </dgm:prSet>
      <dgm:spPr/>
    </dgm:pt>
    <dgm:pt modelId="{BA8B3F4E-9A42-4455-A250-E8DF2DFE28BC}" type="pres">
      <dgm:prSet presAssocID="{DB1C5923-945D-467F-865A-70B57A2E86E5}" presName="accent_1" presStyleCnt="0"/>
      <dgm:spPr/>
    </dgm:pt>
    <dgm:pt modelId="{638D3A84-26EB-45D5-8621-E244389E63FA}" type="pres">
      <dgm:prSet presAssocID="{DB1C5923-945D-467F-865A-70B57A2E86E5}" presName="accentRepeatNode" presStyleLbl="solidFgAcc1" presStyleIdx="0" presStyleCnt="5"/>
      <dgm:spPr/>
    </dgm:pt>
    <dgm:pt modelId="{A0F11E1B-C09F-4596-827F-ECD1305D269F}" type="pres">
      <dgm:prSet presAssocID="{7457C6B3-FF0C-4D25-A063-CF61D2822EBB}" presName="text_2" presStyleLbl="node1" presStyleIdx="1" presStyleCnt="5">
        <dgm:presLayoutVars>
          <dgm:bulletEnabled val="1"/>
        </dgm:presLayoutVars>
      </dgm:prSet>
      <dgm:spPr/>
    </dgm:pt>
    <dgm:pt modelId="{E09F5D06-ACD8-4D93-AF07-28674B6AE3A6}" type="pres">
      <dgm:prSet presAssocID="{7457C6B3-FF0C-4D25-A063-CF61D2822EBB}" presName="accent_2" presStyleCnt="0"/>
      <dgm:spPr/>
    </dgm:pt>
    <dgm:pt modelId="{327EE866-7921-4ADC-A985-20FE02A41AC6}" type="pres">
      <dgm:prSet presAssocID="{7457C6B3-FF0C-4D25-A063-CF61D2822EBB}" presName="accentRepeatNode" presStyleLbl="solidFgAcc1" presStyleIdx="1" presStyleCnt="5"/>
      <dgm:spPr/>
    </dgm:pt>
    <dgm:pt modelId="{B0DB5147-F504-41ED-8D7F-B36256F9F62F}" type="pres">
      <dgm:prSet presAssocID="{29CD77E8-134E-414D-A78E-8FED11B70496}" presName="text_3" presStyleLbl="node1" presStyleIdx="2" presStyleCnt="5">
        <dgm:presLayoutVars>
          <dgm:bulletEnabled val="1"/>
        </dgm:presLayoutVars>
      </dgm:prSet>
      <dgm:spPr/>
    </dgm:pt>
    <dgm:pt modelId="{FF9EE757-626E-4A02-AF72-52981464CFFF}" type="pres">
      <dgm:prSet presAssocID="{29CD77E8-134E-414D-A78E-8FED11B70496}" presName="accent_3" presStyleCnt="0"/>
      <dgm:spPr/>
    </dgm:pt>
    <dgm:pt modelId="{D18353FA-12D5-4E52-BE51-936C66D13748}" type="pres">
      <dgm:prSet presAssocID="{29CD77E8-134E-414D-A78E-8FED11B70496}" presName="accentRepeatNode" presStyleLbl="solidFgAcc1" presStyleIdx="2" presStyleCnt="5"/>
      <dgm:spPr/>
    </dgm:pt>
    <dgm:pt modelId="{A4C4C18F-F5A9-4EDC-8092-1C5746F4A5E3}" type="pres">
      <dgm:prSet presAssocID="{90A4B390-8DD5-4E13-B9D6-6151537095FE}" presName="text_4" presStyleLbl="node1" presStyleIdx="3" presStyleCnt="5">
        <dgm:presLayoutVars>
          <dgm:bulletEnabled val="1"/>
        </dgm:presLayoutVars>
      </dgm:prSet>
      <dgm:spPr/>
    </dgm:pt>
    <dgm:pt modelId="{A0BACBCE-5DD6-4A3B-AA98-39F6163524DD}" type="pres">
      <dgm:prSet presAssocID="{90A4B390-8DD5-4E13-B9D6-6151537095FE}" presName="accent_4" presStyleCnt="0"/>
      <dgm:spPr/>
    </dgm:pt>
    <dgm:pt modelId="{509473BB-B616-40F1-B56F-21A096624A5C}" type="pres">
      <dgm:prSet presAssocID="{90A4B390-8DD5-4E13-B9D6-6151537095FE}" presName="accentRepeatNode" presStyleLbl="solidFgAcc1" presStyleIdx="3" presStyleCnt="5"/>
      <dgm:spPr/>
    </dgm:pt>
    <dgm:pt modelId="{6FFA9EE4-4E8D-4DD1-924A-3F851F0E0EF5}" type="pres">
      <dgm:prSet presAssocID="{F0EA3A8D-9084-459A-833A-7BA9E6E0ECB4}" presName="text_5" presStyleLbl="node1" presStyleIdx="4" presStyleCnt="5">
        <dgm:presLayoutVars>
          <dgm:bulletEnabled val="1"/>
        </dgm:presLayoutVars>
      </dgm:prSet>
      <dgm:spPr/>
    </dgm:pt>
    <dgm:pt modelId="{4B86612B-E394-4AE5-A722-432BE34AD562}" type="pres">
      <dgm:prSet presAssocID="{F0EA3A8D-9084-459A-833A-7BA9E6E0ECB4}" presName="accent_5" presStyleCnt="0"/>
      <dgm:spPr/>
    </dgm:pt>
    <dgm:pt modelId="{7E7C5290-738E-4E69-88A3-DCAA4FF11BD4}" type="pres">
      <dgm:prSet presAssocID="{F0EA3A8D-9084-459A-833A-7BA9E6E0ECB4}" presName="accentRepeatNode" presStyleLbl="solidFgAcc1" presStyleIdx="4" presStyleCnt="5"/>
      <dgm:spPr/>
    </dgm:pt>
  </dgm:ptLst>
  <dgm:cxnLst>
    <dgm:cxn modelId="{2F03E224-1D25-429A-9C0C-BB064D679955}" type="presOf" srcId="{87F430AC-9FF4-4C64-BF49-759628392277}" destId="{4D87FFB5-F755-43BD-82C6-F17292BD724C}" srcOrd="0" destOrd="0" presId="urn:microsoft.com/office/officeart/2008/layout/VerticalCurvedList"/>
    <dgm:cxn modelId="{45CD1F3B-E1AF-429C-82C4-AF5BA9A0E390}" type="presOf" srcId="{49DDDE1F-3329-4895-8A99-8B6DAB78170B}" destId="{42CACA42-9BD1-4134-9FB1-E67F8CC1C154}" srcOrd="0" destOrd="0" presId="urn:microsoft.com/office/officeart/2008/layout/VerticalCurvedList"/>
    <dgm:cxn modelId="{8709883C-D34F-41BB-9D4B-B36B79898266}" type="presOf" srcId="{7457C6B3-FF0C-4D25-A063-CF61D2822EBB}" destId="{A0F11E1B-C09F-4596-827F-ECD1305D269F}" srcOrd="0" destOrd="0" presId="urn:microsoft.com/office/officeart/2008/layout/VerticalCurvedList"/>
    <dgm:cxn modelId="{4CD35C5C-DCD2-438E-B910-C756837E559D}" srcId="{87F430AC-9FF4-4C64-BF49-759628392277}" destId="{F0EA3A8D-9084-459A-833A-7BA9E6E0ECB4}" srcOrd="4" destOrd="0" parTransId="{2E61A90D-D614-45E0-B883-86F8E9E89161}" sibTransId="{D8723853-8588-47A4-9B5C-8AE3EEBF2FAE}"/>
    <dgm:cxn modelId="{2C63AD63-101A-4E3D-AAAD-E59587ADA908}" type="presOf" srcId="{F0EA3A8D-9084-459A-833A-7BA9E6E0ECB4}" destId="{6FFA9EE4-4E8D-4DD1-924A-3F851F0E0EF5}" srcOrd="0" destOrd="0" presId="urn:microsoft.com/office/officeart/2008/layout/VerticalCurvedList"/>
    <dgm:cxn modelId="{E4AE6B66-B14C-4DFE-AF12-4FE21EA6820B}" srcId="{87F430AC-9FF4-4C64-BF49-759628392277}" destId="{DB1C5923-945D-467F-865A-70B57A2E86E5}" srcOrd="0" destOrd="0" parTransId="{B4C43AC4-44FC-4B4C-8B0E-1CDFFD4340DA}" sibTransId="{49DDDE1F-3329-4895-8A99-8B6DAB78170B}"/>
    <dgm:cxn modelId="{A0CA0F53-27D5-4987-8843-74013C6BFD53}" srcId="{87F430AC-9FF4-4C64-BF49-759628392277}" destId="{90A4B390-8DD5-4E13-B9D6-6151537095FE}" srcOrd="3" destOrd="0" parTransId="{6C60F20D-568A-44A3-B34C-0B71106E407F}" sibTransId="{F24EDCF3-5FAD-4056-9440-62D03218334E}"/>
    <dgm:cxn modelId="{0445FD77-2541-44F0-A364-C0FFC91CDA58}" type="presOf" srcId="{29CD77E8-134E-414D-A78E-8FED11B70496}" destId="{B0DB5147-F504-41ED-8D7F-B36256F9F62F}" srcOrd="0" destOrd="0" presId="urn:microsoft.com/office/officeart/2008/layout/VerticalCurvedList"/>
    <dgm:cxn modelId="{02ADEAC3-09CE-4041-B4E7-E3D106D6ABD7}" srcId="{87F430AC-9FF4-4C64-BF49-759628392277}" destId="{29CD77E8-134E-414D-A78E-8FED11B70496}" srcOrd="2" destOrd="0" parTransId="{ECFDEE29-7FD7-4CA7-886C-2E794349F401}" sibTransId="{3BDF4F38-4107-4339-9121-7A5EBA804F7F}"/>
    <dgm:cxn modelId="{7A91B9CD-B7C3-4334-8BA0-0C685AD662B9}" type="presOf" srcId="{DB1C5923-945D-467F-865A-70B57A2E86E5}" destId="{D4F7A765-CA7B-4976-AE7B-C51396B76168}" srcOrd="0" destOrd="0" presId="urn:microsoft.com/office/officeart/2008/layout/VerticalCurvedList"/>
    <dgm:cxn modelId="{A20CDCE1-CAF3-457A-8FC0-B8F4329B23B2}" srcId="{87F430AC-9FF4-4C64-BF49-759628392277}" destId="{7457C6B3-FF0C-4D25-A063-CF61D2822EBB}" srcOrd="1" destOrd="0" parTransId="{19EBA94C-0255-4A72-A945-C2FEBEC25AA2}" sibTransId="{FD95A42F-1E2F-4F65-B70A-450BF72A9EA3}"/>
    <dgm:cxn modelId="{9F2243E7-DB28-475D-A83F-C2884C76F06A}" type="presOf" srcId="{90A4B390-8DD5-4E13-B9D6-6151537095FE}" destId="{A4C4C18F-F5A9-4EDC-8092-1C5746F4A5E3}" srcOrd="0" destOrd="0" presId="urn:microsoft.com/office/officeart/2008/layout/VerticalCurvedList"/>
    <dgm:cxn modelId="{A9301319-E91C-459F-A1EF-D8398B23BB21}" type="presParOf" srcId="{4D87FFB5-F755-43BD-82C6-F17292BD724C}" destId="{9AF19777-008B-4C9B-9988-8421A5268D64}" srcOrd="0" destOrd="0" presId="urn:microsoft.com/office/officeart/2008/layout/VerticalCurvedList"/>
    <dgm:cxn modelId="{BE9CCE37-F457-4F0A-BF00-6FBA4E8F2575}" type="presParOf" srcId="{9AF19777-008B-4C9B-9988-8421A5268D64}" destId="{77903BD7-A77E-4FAF-974F-A8B4BF32FF43}" srcOrd="0" destOrd="0" presId="urn:microsoft.com/office/officeart/2008/layout/VerticalCurvedList"/>
    <dgm:cxn modelId="{3D6965E5-C7D8-4E4F-8B0C-0C324E49B830}" type="presParOf" srcId="{77903BD7-A77E-4FAF-974F-A8B4BF32FF43}" destId="{1954E870-68F8-4FBE-AE07-E324B7CC16FA}" srcOrd="0" destOrd="0" presId="urn:microsoft.com/office/officeart/2008/layout/VerticalCurvedList"/>
    <dgm:cxn modelId="{397A0D1A-063F-4B7B-807D-7AF0A1ACFC4B}" type="presParOf" srcId="{77903BD7-A77E-4FAF-974F-A8B4BF32FF43}" destId="{42CACA42-9BD1-4134-9FB1-E67F8CC1C154}" srcOrd="1" destOrd="0" presId="urn:microsoft.com/office/officeart/2008/layout/VerticalCurvedList"/>
    <dgm:cxn modelId="{9D80CE48-6E32-4BAF-970C-E84453DA193C}" type="presParOf" srcId="{77903BD7-A77E-4FAF-974F-A8B4BF32FF43}" destId="{EAEC087A-D7D6-43B7-B0A9-3C98AF019AFA}" srcOrd="2" destOrd="0" presId="urn:microsoft.com/office/officeart/2008/layout/VerticalCurvedList"/>
    <dgm:cxn modelId="{BB1AFCF1-1BC9-4865-836A-38CF49F73EBE}" type="presParOf" srcId="{77903BD7-A77E-4FAF-974F-A8B4BF32FF43}" destId="{6CCC76F4-727D-450B-B5C9-7D21C5FC2043}" srcOrd="3" destOrd="0" presId="urn:microsoft.com/office/officeart/2008/layout/VerticalCurvedList"/>
    <dgm:cxn modelId="{5F584F0D-A346-4410-9C64-21A6A36207EB}" type="presParOf" srcId="{9AF19777-008B-4C9B-9988-8421A5268D64}" destId="{D4F7A765-CA7B-4976-AE7B-C51396B76168}" srcOrd="1" destOrd="0" presId="urn:microsoft.com/office/officeart/2008/layout/VerticalCurvedList"/>
    <dgm:cxn modelId="{B151D0B7-9C55-4C88-A00D-8683E9536E7C}" type="presParOf" srcId="{9AF19777-008B-4C9B-9988-8421A5268D64}" destId="{BA8B3F4E-9A42-4455-A250-E8DF2DFE28BC}" srcOrd="2" destOrd="0" presId="urn:microsoft.com/office/officeart/2008/layout/VerticalCurvedList"/>
    <dgm:cxn modelId="{D64EF4A9-CE57-4BB2-9330-AFD26DA4548D}" type="presParOf" srcId="{BA8B3F4E-9A42-4455-A250-E8DF2DFE28BC}" destId="{638D3A84-26EB-45D5-8621-E244389E63FA}" srcOrd="0" destOrd="0" presId="urn:microsoft.com/office/officeart/2008/layout/VerticalCurvedList"/>
    <dgm:cxn modelId="{7E01EA71-214E-4F07-8E22-00F6C82142DB}" type="presParOf" srcId="{9AF19777-008B-4C9B-9988-8421A5268D64}" destId="{A0F11E1B-C09F-4596-827F-ECD1305D269F}" srcOrd="3" destOrd="0" presId="urn:microsoft.com/office/officeart/2008/layout/VerticalCurvedList"/>
    <dgm:cxn modelId="{2D18F118-E63B-40DF-A4A6-0D4B9B93B400}" type="presParOf" srcId="{9AF19777-008B-4C9B-9988-8421A5268D64}" destId="{E09F5D06-ACD8-4D93-AF07-28674B6AE3A6}" srcOrd="4" destOrd="0" presId="urn:microsoft.com/office/officeart/2008/layout/VerticalCurvedList"/>
    <dgm:cxn modelId="{BEDFBA12-7628-45A5-BD70-962FBBB006B0}" type="presParOf" srcId="{E09F5D06-ACD8-4D93-AF07-28674B6AE3A6}" destId="{327EE866-7921-4ADC-A985-20FE02A41AC6}" srcOrd="0" destOrd="0" presId="urn:microsoft.com/office/officeart/2008/layout/VerticalCurvedList"/>
    <dgm:cxn modelId="{9E62ED37-3E54-4FE3-BB70-A7BF0CDE58F1}" type="presParOf" srcId="{9AF19777-008B-4C9B-9988-8421A5268D64}" destId="{B0DB5147-F504-41ED-8D7F-B36256F9F62F}" srcOrd="5" destOrd="0" presId="urn:microsoft.com/office/officeart/2008/layout/VerticalCurvedList"/>
    <dgm:cxn modelId="{7984F18B-E960-4873-9226-F46E5EC0472E}" type="presParOf" srcId="{9AF19777-008B-4C9B-9988-8421A5268D64}" destId="{FF9EE757-626E-4A02-AF72-52981464CFFF}" srcOrd="6" destOrd="0" presId="urn:microsoft.com/office/officeart/2008/layout/VerticalCurvedList"/>
    <dgm:cxn modelId="{1740B747-E699-4301-8EEE-D60B6538C88C}" type="presParOf" srcId="{FF9EE757-626E-4A02-AF72-52981464CFFF}" destId="{D18353FA-12D5-4E52-BE51-936C66D13748}" srcOrd="0" destOrd="0" presId="urn:microsoft.com/office/officeart/2008/layout/VerticalCurvedList"/>
    <dgm:cxn modelId="{F8172B8D-B14E-4044-AF43-E2749F76BCE4}" type="presParOf" srcId="{9AF19777-008B-4C9B-9988-8421A5268D64}" destId="{A4C4C18F-F5A9-4EDC-8092-1C5746F4A5E3}" srcOrd="7" destOrd="0" presId="urn:microsoft.com/office/officeart/2008/layout/VerticalCurvedList"/>
    <dgm:cxn modelId="{4BEBEC5C-F2BC-4367-BFE3-82FDD4563545}" type="presParOf" srcId="{9AF19777-008B-4C9B-9988-8421A5268D64}" destId="{A0BACBCE-5DD6-4A3B-AA98-39F6163524DD}" srcOrd="8" destOrd="0" presId="urn:microsoft.com/office/officeart/2008/layout/VerticalCurvedList"/>
    <dgm:cxn modelId="{9496F8E0-92FF-45C1-83F2-FBEB7FDA040A}" type="presParOf" srcId="{A0BACBCE-5DD6-4A3B-AA98-39F6163524DD}" destId="{509473BB-B616-40F1-B56F-21A096624A5C}" srcOrd="0" destOrd="0" presId="urn:microsoft.com/office/officeart/2008/layout/VerticalCurvedList"/>
    <dgm:cxn modelId="{8EEA5538-A18A-498C-9985-6AB65E9CE332}" type="presParOf" srcId="{9AF19777-008B-4C9B-9988-8421A5268D64}" destId="{6FFA9EE4-4E8D-4DD1-924A-3F851F0E0EF5}" srcOrd="9" destOrd="0" presId="urn:microsoft.com/office/officeart/2008/layout/VerticalCurvedList"/>
    <dgm:cxn modelId="{F197F704-8409-4374-8207-B691CC6B2C80}" type="presParOf" srcId="{9AF19777-008B-4C9B-9988-8421A5268D64}" destId="{4B86612B-E394-4AE5-A722-432BE34AD562}" srcOrd="10" destOrd="0" presId="urn:microsoft.com/office/officeart/2008/layout/VerticalCurvedList"/>
    <dgm:cxn modelId="{0A09AEDF-3C6E-4588-962E-9B9D84C83523}" type="presParOf" srcId="{4B86612B-E394-4AE5-A722-432BE34AD562}" destId="{7E7C5290-738E-4E69-88A3-DCAA4FF11B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0EC9F-AB3A-49CE-8BA2-53DB23B5B9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81E0AA-288A-4838-9688-57C2534479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Overview of signatory’s </a:t>
          </a:r>
          <a:r>
            <a:rPr lang="en-GB" sz="1600"/>
            <a:t>approach and achievements on RI</a:t>
          </a:r>
          <a:endParaRPr lang="en-US" sz="1600"/>
        </a:p>
      </dgm:t>
    </dgm:pt>
    <dgm:pt modelId="{D3507730-FFAC-4131-9BAE-BC718180B591}" type="parTrans" cxnId="{2FCC9AA8-A0C9-4296-A7DF-AFA23B02B235}">
      <dgm:prSet/>
      <dgm:spPr/>
      <dgm:t>
        <a:bodyPr/>
        <a:lstStyle/>
        <a:p>
          <a:endParaRPr lang="en-US"/>
        </a:p>
      </dgm:t>
    </dgm:pt>
    <dgm:pt modelId="{D5DCFDFA-B26C-4CD5-8312-B26ECB55FE08}" type="sibTrans" cxnId="{2FCC9AA8-A0C9-4296-A7DF-AFA23B02B235}">
      <dgm:prSet/>
      <dgm:spPr/>
      <dgm:t>
        <a:bodyPr/>
        <a:lstStyle/>
        <a:p>
          <a:endParaRPr lang="en-US"/>
        </a:p>
      </dgm:t>
    </dgm:pt>
    <dgm:pt modelId="{E17EFE6C-057D-4BD7-8B15-5B18C2CD93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Introduces reporting outputs</a:t>
          </a:r>
        </a:p>
      </dgm:t>
    </dgm:pt>
    <dgm:pt modelId="{FA0D2A60-6BC7-4F5D-B865-134DEC2F57B2}" type="parTrans" cxnId="{5CC4017C-0144-4E50-9789-28B4F39AA8D6}">
      <dgm:prSet/>
      <dgm:spPr/>
      <dgm:t>
        <a:bodyPr/>
        <a:lstStyle/>
        <a:p>
          <a:endParaRPr lang="en-US"/>
        </a:p>
      </dgm:t>
    </dgm:pt>
    <dgm:pt modelId="{556383DF-C71B-4453-8F62-C11FC2B7C15D}" type="sibTrans" cxnId="{5CC4017C-0144-4E50-9789-28B4F39AA8D6}">
      <dgm:prSet/>
      <dgm:spPr/>
      <dgm:t>
        <a:bodyPr/>
        <a:lstStyle/>
        <a:p>
          <a:endParaRPr lang="en-US"/>
        </a:p>
      </dgm:t>
    </dgm:pt>
    <dgm:pt modelId="{EC63B976-82FB-462A-97D5-575915DC4C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Signed by senior leadership (CEO, CIO or similar)</a:t>
          </a:r>
          <a:endParaRPr lang="en-US" sz="1600"/>
        </a:p>
      </dgm:t>
    </dgm:pt>
    <dgm:pt modelId="{61108E10-6CA5-4933-9CCF-436D8F4229E6}" type="parTrans" cxnId="{A07C61E9-6DB3-41C3-88BD-79EB0FB03229}">
      <dgm:prSet/>
      <dgm:spPr/>
      <dgm:t>
        <a:bodyPr/>
        <a:lstStyle/>
        <a:p>
          <a:endParaRPr lang="en-US"/>
        </a:p>
      </dgm:t>
    </dgm:pt>
    <dgm:pt modelId="{3CF44A4E-16BC-484B-BA57-0C6D84775D4F}" type="sibTrans" cxnId="{A07C61E9-6DB3-41C3-88BD-79EB0FB03229}">
      <dgm:prSet/>
      <dgm:spPr/>
      <dgm:t>
        <a:bodyPr/>
        <a:lstStyle/>
        <a:p>
          <a:endParaRPr lang="en-US"/>
        </a:p>
      </dgm:t>
    </dgm:pt>
    <dgm:pt modelId="{E3724A11-6F72-4720-84DE-19632F0AF3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Mandatory for all signatories</a:t>
          </a:r>
        </a:p>
      </dgm:t>
    </dgm:pt>
    <dgm:pt modelId="{1E151DB0-3B46-434D-B8D3-4654D60B1A25}" type="parTrans" cxnId="{F984FD19-127D-4F0A-9A56-65F1111EF917}">
      <dgm:prSet/>
      <dgm:spPr/>
      <dgm:t>
        <a:bodyPr/>
        <a:lstStyle/>
        <a:p>
          <a:endParaRPr lang="en-US"/>
        </a:p>
      </dgm:t>
    </dgm:pt>
    <dgm:pt modelId="{EC482111-95F5-472A-91C9-22DE017C2627}" type="sibTrans" cxnId="{F984FD19-127D-4F0A-9A56-65F1111EF917}">
      <dgm:prSet/>
      <dgm:spPr/>
      <dgm:t>
        <a:bodyPr/>
        <a:lstStyle/>
        <a:p>
          <a:endParaRPr lang="en-US"/>
        </a:p>
      </dgm:t>
    </dgm:pt>
    <dgm:pt modelId="{5822C3D3-0914-427F-842A-3569830ED9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Not assessed</a:t>
          </a:r>
        </a:p>
      </dgm:t>
    </dgm:pt>
    <dgm:pt modelId="{C7F1F60F-80D0-4DF7-8D21-61287C70D554}" type="parTrans" cxnId="{8D20C07D-71C3-41F3-AC1B-F9B5480ACF9A}">
      <dgm:prSet/>
      <dgm:spPr/>
      <dgm:t>
        <a:bodyPr/>
        <a:lstStyle/>
        <a:p>
          <a:endParaRPr lang="en-US"/>
        </a:p>
      </dgm:t>
    </dgm:pt>
    <dgm:pt modelId="{68ED1A81-88D7-4549-B5DD-B3604C0FE017}" type="sibTrans" cxnId="{8D20C07D-71C3-41F3-AC1B-F9B5480ACF9A}">
      <dgm:prSet/>
      <dgm:spPr/>
      <dgm:t>
        <a:bodyPr/>
        <a:lstStyle/>
        <a:p>
          <a:endParaRPr lang="en-US"/>
        </a:p>
      </dgm:t>
    </dgm:pt>
    <dgm:pt modelId="{391D6159-8DCF-4964-BEBD-1D18295441B5}" type="pres">
      <dgm:prSet presAssocID="{1520EC9F-AB3A-49CE-8BA2-53DB23B5B942}" presName="root" presStyleCnt="0">
        <dgm:presLayoutVars>
          <dgm:dir/>
          <dgm:resizeHandles val="exact"/>
        </dgm:presLayoutVars>
      </dgm:prSet>
      <dgm:spPr/>
    </dgm:pt>
    <dgm:pt modelId="{D65E3C9F-B6CB-4998-B7C9-145518AD2EA9}" type="pres">
      <dgm:prSet presAssocID="{EC63B976-82FB-462A-97D5-575915DC4C54}" presName="compNode" presStyleCnt="0"/>
      <dgm:spPr/>
    </dgm:pt>
    <dgm:pt modelId="{599DD10E-530D-44FF-AF9F-B9227C3C6180}" type="pres">
      <dgm:prSet presAssocID="{EC63B976-82FB-462A-97D5-575915DC4C54}" presName="bgRect" presStyleLbl="bgShp" presStyleIdx="0" presStyleCnt="5"/>
      <dgm:spPr/>
    </dgm:pt>
    <dgm:pt modelId="{34006810-3131-4AE7-9F4C-BC1C5323668B}" type="pres">
      <dgm:prSet presAssocID="{EC63B976-82FB-462A-97D5-575915DC4C5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A79F180-884C-4EA7-8B45-91E2DAE94076}" type="pres">
      <dgm:prSet presAssocID="{EC63B976-82FB-462A-97D5-575915DC4C54}" presName="spaceRect" presStyleCnt="0"/>
      <dgm:spPr/>
    </dgm:pt>
    <dgm:pt modelId="{B87745EF-085C-41D9-B44F-5BCE933437E4}" type="pres">
      <dgm:prSet presAssocID="{EC63B976-82FB-462A-97D5-575915DC4C54}" presName="parTx" presStyleLbl="revTx" presStyleIdx="0" presStyleCnt="5">
        <dgm:presLayoutVars>
          <dgm:chMax val="0"/>
          <dgm:chPref val="0"/>
        </dgm:presLayoutVars>
      </dgm:prSet>
      <dgm:spPr/>
    </dgm:pt>
    <dgm:pt modelId="{AB3E6511-8AD4-4668-8A39-5CE0514A36CA}" type="pres">
      <dgm:prSet presAssocID="{3CF44A4E-16BC-484B-BA57-0C6D84775D4F}" presName="sibTrans" presStyleCnt="0"/>
      <dgm:spPr/>
    </dgm:pt>
    <dgm:pt modelId="{31F0EFA5-8D68-4696-A0F6-D839F1E49CDF}" type="pres">
      <dgm:prSet presAssocID="{E17EFE6C-057D-4BD7-8B15-5B18C2CD9374}" presName="compNode" presStyleCnt="0"/>
      <dgm:spPr/>
    </dgm:pt>
    <dgm:pt modelId="{0E096575-A385-484C-9A95-9A0921AC0C5D}" type="pres">
      <dgm:prSet presAssocID="{E17EFE6C-057D-4BD7-8B15-5B18C2CD9374}" presName="bgRect" presStyleLbl="bgShp" presStyleIdx="1" presStyleCnt="5"/>
      <dgm:spPr/>
    </dgm:pt>
    <dgm:pt modelId="{C5B5C492-DEA9-4C98-A3E1-E5254DEFAE2A}" type="pres">
      <dgm:prSet presAssocID="{E17EFE6C-057D-4BD7-8B15-5B18C2CD93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5B67C27-C815-46E7-B7CD-F33B3F08C586}" type="pres">
      <dgm:prSet presAssocID="{E17EFE6C-057D-4BD7-8B15-5B18C2CD9374}" presName="spaceRect" presStyleCnt="0"/>
      <dgm:spPr/>
    </dgm:pt>
    <dgm:pt modelId="{6C19E91B-E8B6-439F-84F0-C96A1B249778}" type="pres">
      <dgm:prSet presAssocID="{E17EFE6C-057D-4BD7-8B15-5B18C2CD9374}" presName="parTx" presStyleLbl="revTx" presStyleIdx="1" presStyleCnt="5">
        <dgm:presLayoutVars>
          <dgm:chMax val="0"/>
          <dgm:chPref val="0"/>
        </dgm:presLayoutVars>
      </dgm:prSet>
      <dgm:spPr/>
    </dgm:pt>
    <dgm:pt modelId="{EFBD5B65-E8AC-45E0-8179-390E86187163}" type="pres">
      <dgm:prSet presAssocID="{556383DF-C71B-4453-8F62-C11FC2B7C15D}" presName="sibTrans" presStyleCnt="0"/>
      <dgm:spPr/>
    </dgm:pt>
    <dgm:pt modelId="{99E02BFE-8DAE-4190-B592-7BEE908BA43B}" type="pres">
      <dgm:prSet presAssocID="{9981E0AA-288A-4838-9688-57C2534479D0}" presName="compNode" presStyleCnt="0"/>
      <dgm:spPr/>
    </dgm:pt>
    <dgm:pt modelId="{2E11B0D6-81CB-4BDA-8C7C-082ABBD7E6EB}" type="pres">
      <dgm:prSet presAssocID="{9981E0AA-288A-4838-9688-57C2534479D0}" presName="bgRect" presStyleLbl="bgShp" presStyleIdx="2" presStyleCnt="5"/>
      <dgm:spPr/>
    </dgm:pt>
    <dgm:pt modelId="{5AACD284-2208-4A69-B147-5C3FDBA3D434}" type="pres">
      <dgm:prSet presAssocID="{9981E0AA-288A-4838-9688-57C2534479D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D90F9AE-A30A-40A0-BB9F-D2CB37DCC29B}" type="pres">
      <dgm:prSet presAssocID="{9981E0AA-288A-4838-9688-57C2534479D0}" presName="spaceRect" presStyleCnt="0"/>
      <dgm:spPr/>
    </dgm:pt>
    <dgm:pt modelId="{4476F590-9F8A-4634-9071-8AC235ECA3A8}" type="pres">
      <dgm:prSet presAssocID="{9981E0AA-288A-4838-9688-57C2534479D0}" presName="parTx" presStyleLbl="revTx" presStyleIdx="2" presStyleCnt="5">
        <dgm:presLayoutVars>
          <dgm:chMax val="0"/>
          <dgm:chPref val="0"/>
        </dgm:presLayoutVars>
      </dgm:prSet>
      <dgm:spPr/>
    </dgm:pt>
    <dgm:pt modelId="{365B91D3-AF52-4C90-9C63-9DD5315641CE}" type="pres">
      <dgm:prSet presAssocID="{D5DCFDFA-B26C-4CD5-8312-B26ECB55FE08}" presName="sibTrans" presStyleCnt="0"/>
      <dgm:spPr/>
    </dgm:pt>
    <dgm:pt modelId="{5BC11F62-8D9E-45EA-A430-DA93E944A004}" type="pres">
      <dgm:prSet presAssocID="{5822C3D3-0914-427F-842A-3569830ED9EB}" presName="compNode" presStyleCnt="0"/>
      <dgm:spPr/>
    </dgm:pt>
    <dgm:pt modelId="{B4CA6527-D0F6-4393-8837-45FF9281D378}" type="pres">
      <dgm:prSet presAssocID="{5822C3D3-0914-427F-842A-3569830ED9EB}" presName="bgRect" presStyleLbl="bgShp" presStyleIdx="3" presStyleCnt="5"/>
      <dgm:spPr/>
    </dgm:pt>
    <dgm:pt modelId="{5C7F48BB-9692-4D80-AC4A-C10F7F95391E}" type="pres">
      <dgm:prSet presAssocID="{5822C3D3-0914-427F-842A-3569830ED9E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58303DDB-A1B4-462C-BF54-8B460B90C020}" type="pres">
      <dgm:prSet presAssocID="{5822C3D3-0914-427F-842A-3569830ED9EB}" presName="spaceRect" presStyleCnt="0"/>
      <dgm:spPr/>
    </dgm:pt>
    <dgm:pt modelId="{B690C809-0097-44FD-8436-359954082CA5}" type="pres">
      <dgm:prSet presAssocID="{5822C3D3-0914-427F-842A-3569830ED9EB}" presName="parTx" presStyleLbl="revTx" presStyleIdx="3" presStyleCnt="5">
        <dgm:presLayoutVars>
          <dgm:chMax val="0"/>
          <dgm:chPref val="0"/>
        </dgm:presLayoutVars>
      </dgm:prSet>
      <dgm:spPr/>
    </dgm:pt>
    <dgm:pt modelId="{A18303DB-1559-4A6E-980E-277EC4BFB5D8}" type="pres">
      <dgm:prSet presAssocID="{68ED1A81-88D7-4549-B5DD-B3604C0FE017}" presName="sibTrans" presStyleCnt="0"/>
      <dgm:spPr/>
    </dgm:pt>
    <dgm:pt modelId="{1AFF62DB-6DDA-456C-9B3A-6C8A631E4DAA}" type="pres">
      <dgm:prSet presAssocID="{E3724A11-6F72-4720-84DE-19632F0AF3A2}" presName="compNode" presStyleCnt="0"/>
      <dgm:spPr/>
    </dgm:pt>
    <dgm:pt modelId="{25B2C461-559E-47FA-BF66-7550EA4F7EA7}" type="pres">
      <dgm:prSet presAssocID="{E3724A11-6F72-4720-84DE-19632F0AF3A2}" presName="bgRect" presStyleLbl="bgShp" presStyleIdx="4" presStyleCnt="5"/>
      <dgm:spPr/>
    </dgm:pt>
    <dgm:pt modelId="{AFBA57C0-FE62-47B0-8A91-74BC881BB619}" type="pres">
      <dgm:prSet presAssocID="{E3724A11-6F72-4720-84DE-19632F0AF3A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18550103-63F9-4AFB-A2E1-94FC2FC7314A}" type="pres">
      <dgm:prSet presAssocID="{E3724A11-6F72-4720-84DE-19632F0AF3A2}" presName="spaceRect" presStyleCnt="0"/>
      <dgm:spPr/>
    </dgm:pt>
    <dgm:pt modelId="{478D8170-F204-43C3-B4A7-B18F246F41D9}" type="pres">
      <dgm:prSet presAssocID="{E3724A11-6F72-4720-84DE-19632F0AF3A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E80EA03-AF38-4902-BE36-0D8AE10CC204}" type="presOf" srcId="{EC63B976-82FB-462A-97D5-575915DC4C54}" destId="{B87745EF-085C-41D9-B44F-5BCE933437E4}" srcOrd="0" destOrd="0" presId="urn:microsoft.com/office/officeart/2018/2/layout/IconVerticalSolidList"/>
    <dgm:cxn modelId="{6CC4D70A-ABF8-40AC-8540-CE94C3B3527E}" type="presOf" srcId="{9981E0AA-288A-4838-9688-57C2534479D0}" destId="{4476F590-9F8A-4634-9071-8AC235ECA3A8}" srcOrd="0" destOrd="0" presId="urn:microsoft.com/office/officeart/2018/2/layout/IconVerticalSolidList"/>
    <dgm:cxn modelId="{F984FD19-127D-4F0A-9A56-65F1111EF917}" srcId="{1520EC9F-AB3A-49CE-8BA2-53DB23B5B942}" destId="{E3724A11-6F72-4720-84DE-19632F0AF3A2}" srcOrd="4" destOrd="0" parTransId="{1E151DB0-3B46-434D-B8D3-4654D60B1A25}" sibTransId="{EC482111-95F5-472A-91C9-22DE017C2627}"/>
    <dgm:cxn modelId="{76BCBB32-C749-4611-8C5C-8A48FF15F3B9}" type="presOf" srcId="{5822C3D3-0914-427F-842A-3569830ED9EB}" destId="{B690C809-0097-44FD-8436-359954082CA5}" srcOrd="0" destOrd="0" presId="urn:microsoft.com/office/officeart/2018/2/layout/IconVerticalSolidList"/>
    <dgm:cxn modelId="{04AAA473-E51E-4DD4-A4DC-2325DB1CFB71}" type="presOf" srcId="{E17EFE6C-057D-4BD7-8B15-5B18C2CD9374}" destId="{6C19E91B-E8B6-439F-84F0-C96A1B249778}" srcOrd="0" destOrd="0" presId="urn:microsoft.com/office/officeart/2018/2/layout/IconVerticalSolidList"/>
    <dgm:cxn modelId="{5CC4017C-0144-4E50-9789-28B4F39AA8D6}" srcId="{1520EC9F-AB3A-49CE-8BA2-53DB23B5B942}" destId="{E17EFE6C-057D-4BD7-8B15-5B18C2CD9374}" srcOrd="1" destOrd="0" parTransId="{FA0D2A60-6BC7-4F5D-B865-134DEC2F57B2}" sibTransId="{556383DF-C71B-4453-8F62-C11FC2B7C15D}"/>
    <dgm:cxn modelId="{8D20C07D-71C3-41F3-AC1B-F9B5480ACF9A}" srcId="{1520EC9F-AB3A-49CE-8BA2-53DB23B5B942}" destId="{5822C3D3-0914-427F-842A-3569830ED9EB}" srcOrd="3" destOrd="0" parTransId="{C7F1F60F-80D0-4DF7-8D21-61287C70D554}" sibTransId="{68ED1A81-88D7-4549-B5DD-B3604C0FE017}"/>
    <dgm:cxn modelId="{2FCC9AA8-A0C9-4296-A7DF-AFA23B02B235}" srcId="{1520EC9F-AB3A-49CE-8BA2-53DB23B5B942}" destId="{9981E0AA-288A-4838-9688-57C2534479D0}" srcOrd="2" destOrd="0" parTransId="{D3507730-FFAC-4131-9BAE-BC718180B591}" sibTransId="{D5DCFDFA-B26C-4CD5-8312-B26ECB55FE08}"/>
    <dgm:cxn modelId="{7C0C72AE-BE00-4359-AA39-060D2B7A8CB0}" type="presOf" srcId="{E3724A11-6F72-4720-84DE-19632F0AF3A2}" destId="{478D8170-F204-43C3-B4A7-B18F246F41D9}" srcOrd="0" destOrd="0" presId="urn:microsoft.com/office/officeart/2018/2/layout/IconVerticalSolidList"/>
    <dgm:cxn modelId="{199599C1-EF31-49B3-ADC3-B44E91E98F6D}" type="presOf" srcId="{1520EC9F-AB3A-49CE-8BA2-53DB23B5B942}" destId="{391D6159-8DCF-4964-BEBD-1D18295441B5}" srcOrd="0" destOrd="0" presId="urn:microsoft.com/office/officeart/2018/2/layout/IconVerticalSolidList"/>
    <dgm:cxn modelId="{A07C61E9-6DB3-41C3-88BD-79EB0FB03229}" srcId="{1520EC9F-AB3A-49CE-8BA2-53DB23B5B942}" destId="{EC63B976-82FB-462A-97D5-575915DC4C54}" srcOrd="0" destOrd="0" parTransId="{61108E10-6CA5-4933-9CCF-436D8F4229E6}" sibTransId="{3CF44A4E-16BC-484B-BA57-0C6D84775D4F}"/>
    <dgm:cxn modelId="{3B425BEB-75EB-41B5-8A31-C2ED837FCABC}" type="presParOf" srcId="{391D6159-8DCF-4964-BEBD-1D18295441B5}" destId="{D65E3C9F-B6CB-4998-B7C9-145518AD2EA9}" srcOrd="0" destOrd="0" presId="urn:microsoft.com/office/officeart/2018/2/layout/IconVerticalSolidList"/>
    <dgm:cxn modelId="{A24B6DCF-AE38-434A-B122-0903CF883AB5}" type="presParOf" srcId="{D65E3C9F-B6CB-4998-B7C9-145518AD2EA9}" destId="{599DD10E-530D-44FF-AF9F-B9227C3C6180}" srcOrd="0" destOrd="0" presId="urn:microsoft.com/office/officeart/2018/2/layout/IconVerticalSolidList"/>
    <dgm:cxn modelId="{048C3456-47F0-4679-870C-CA4D58517FEC}" type="presParOf" srcId="{D65E3C9F-B6CB-4998-B7C9-145518AD2EA9}" destId="{34006810-3131-4AE7-9F4C-BC1C5323668B}" srcOrd="1" destOrd="0" presId="urn:microsoft.com/office/officeart/2018/2/layout/IconVerticalSolidList"/>
    <dgm:cxn modelId="{1936851C-BF62-48E0-A97D-8642B3266FDD}" type="presParOf" srcId="{D65E3C9F-B6CB-4998-B7C9-145518AD2EA9}" destId="{BA79F180-884C-4EA7-8B45-91E2DAE94076}" srcOrd="2" destOrd="0" presId="urn:microsoft.com/office/officeart/2018/2/layout/IconVerticalSolidList"/>
    <dgm:cxn modelId="{B2A58673-B2D2-4769-98DA-3423FA4F3EDE}" type="presParOf" srcId="{D65E3C9F-B6CB-4998-B7C9-145518AD2EA9}" destId="{B87745EF-085C-41D9-B44F-5BCE933437E4}" srcOrd="3" destOrd="0" presId="urn:microsoft.com/office/officeart/2018/2/layout/IconVerticalSolidList"/>
    <dgm:cxn modelId="{67CCDB2F-11C7-4163-A879-A8FCC37E9BBC}" type="presParOf" srcId="{391D6159-8DCF-4964-BEBD-1D18295441B5}" destId="{AB3E6511-8AD4-4668-8A39-5CE0514A36CA}" srcOrd="1" destOrd="0" presId="urn:microsoft.com/office/officeart/2018/2/layout/IconVerticalSolidList"/>
    <dgm:cxn modelId="{F8B1C9EA-61BF-4E46-89A8-F7DBCCAFA8C0}" type="presParOf" srcId="{391D6159-8DCF-4964-BEBD-1D18295441B5}" destId="{31F0EFA5-8D68-4696-A0F6-D839F1E49CDF}" srcOrd="2" destOrd="0" presId="urn:microsoft.com/office/officeart/2018/2/layout/IconVerticalSolidList"/>
    <dgm:cxn modelId="{56FE560B-2F3B-43B2-8FAB-438E910E163E}" type="presParOf" srcId="{31F0EFA5-8D68-4696-A0F6-D839F1E49CDF}" destId="{0E096575-A385-484C-9A95-9A0921AC0C5D}" srcOrd="0" destOrd="0" presId="urn:microsoft.com/office/officeart/2018/2/layout/IconVerticalSolidList"/>
    <dgm:cxn modelId="{71A8AAFE-08B6-492C-B371-2307455E2687}" type="presParOf" srcId="{31F0EFA5-8D68-4696-A0F6-D839F1E49CDF}" destId="{C5B5C492-DEA9-4C98-A3E1-E5254DEFAE2A}" srcOrd="1" destOrd="0" presId="urn:microsoft.com/office/officeart/2018/2/layout/IconVerticalSolidList"/>
    <dgm:cxn modelId="{5E55C32F-E762-43C4-B5CA-D70C92AA8261}" type="presParOf" srcId="{31F0EFA5-8D68-4696-A0F6-D839F1E49CDF}" destId="{95B67C27-C815-46E7-B7CD-F33B3F08C586}" srcOrd="2" destOrd="0" presId="urn:microsoft.com/office/officeart/2018/2/layout/IconVerticalSolidList"/>
    <dgm:cxn modelId="{F869ECB3-311D-4733-9C3D-06214F9566B1}" type="presParOf" srcId="{31F0EFA5-8D68-4696-A0F6-D839F1E49CDF}" destId="{6C19E91B-E8B6-439F-84F0-C96A1B249778}" srcOrd="3" destOrd="0" presId="urn:microsoft.com/office/officeart/2018/2/layout/IconVerticalSolidList"/>
    <dgm:cxn modelId="{CBD1B2EA-9616-4C2C-8C2E-01024F689C2B}" type="presParOf" srcId="{391D6159-8DCF-4964-BEBD-1D18295441B5}" destId="{EFBD5B65-E8AC-45E0-8179-390E86187163}" srcOrd="3" destOrd="0" presId="urn:microsoft.com/office/officeart/2018/2/layout/IconVerticalSolidList"/>
    <dgm:cxn modelId="{90A6DDB9-F6D6-4C0E-9C55-B4B336007134}" type="presParOf" srcId="{391D6159-8DCF-4964-BEBD-1D18295441B5}" destId="{99E02BFE-8DAE-4190-B592-7BEE908BA43B}" srcOrd="4" destOrd="0" presId="urn:microsoft.com/office/officeart/2018/2/layout/IconVerticalSolidList"/>
    <dgm:cxn modelId="{5304EDE7-DD07-4570-A0BB-7B2519D9651D}" type="presParOf" srcId="{99E02BFE-8DAE-4190-B592-7BEE908BA43B}" destId="{2E11B0D6-81CB-4BDA-8C7C-082ABBD7E6EB}" srcOrd="0" destOrd="0" presId="urn:microsoft.com/office/officeart/2018/2/layout/IconVerticalSolidList"/>
    <dgm:cxn modelId="{7588737D-234F-4B94-9601-221F239BB4E7}" type="presParOf" srcId="{99E02BFE-8DAE-4190-B592-7BEE908BA43B}" destId="{5AACD284-2208-4A69-B147-5C3FDBA3D434}" srcOrd="1" destOrd="0" presId="urn:microsoft.com/office/officeart/2018/2/layout/IconVerticalSolidList"/>
    <dgm:cxn modelId="{536A3C82-DB69-4442-97EF-B1DC039FC74A}" type="presParOf" srcId="{99E02BFE-8DAE-4190-B592-7BEE908BA43B}" destId="{DD90F9AE-A30A-40A0-BB9F-D2CB37DCC29B}" srcOrd="2" destOrd="0" presId="urn:microsoft.com/office/officeart/2018/2/layout/IconVerticalSolidList"/>
    <dgm:cxn modelId="{1BA2AFA8-7300-4C3E-9962-97AF548869E2}" type="presParOf" srcId="{99E02BFE-8DAE-4190-B592-7BEE908BA43B}" destId="{4476F590-9F8A-4634-9071-8AC235ECA3A8}" srcOrd="3" destOrd="0" presId="urn:microsoft.com/office/officeart/2018/2/layout/IconVerticalSolidList"/>
    <dgm:cxn modelId="{82FAA522-099C-477D-9D6A-5A40970F8324}" type="presParOf" srcId="{391D6159-8DCF-4964-BEBD-1D18295441B5}" destId="{365B91D3-AF52-4C90-9C63-9DD5315641CE}" srcOrd="5" destOrd="0" presId="urn:microsoft.com/office/officeart/2018/2/layout/IconVerticalSolidList"/>
    <dgm:cxn modelId="{53783C87-5C4C-46B4-9AF1-09419EE4E9A8}" type="presParOf" srcId="{391D6159-8DCF-4964-BEBD-1D18295441B5}" destId="{5BC11F62-8D9E-45EA-A430-DA93E944A004}" srcOrd="6" destOrd="0" presId="urn:microsoft.com/office/officeart/2018/2/layout/IconVerticalSolidList"/>
    <dgm:cxn modelId="{035CC423-EC46-4313-89C5-90DA910E0236}" type="presParOf" srcId="{5BC11F62-8D9E-45EA-A430-DA93E944A004}" destId="{B4CA6527-D0F6-4393-8837-45FF9281D378}" srcOrd="0" destOrd="0" presId="urn:microsoft.com/office/officeart/2018/2/layout/IconVerticalSolidList"/>
    <dgm:cxn modelId="{EFD9D5B1-488B-4D2D-837C-BB77DF96344A}" type="presParOf" srcId="{5BC11F62-8D9E-45EA-A430-DA93E944A004}" destId="{5C7F48BB-9692-4D80-AC4A-C10F7F95391E}" srcOrd="1" destOrd="0" presId="urn:microsoft.com/office/officeart/2018/2/layout/IconVerticalSolidList"/>
    <dgm:cxn modelId="{7E5A1612-3289-4DF2-9B23-7CC1FB77CD52}" type="presParOf" srcId="{5BC11F62-8D9E-45EA-A430-DA93E944A004}" destId="{58303DDB-A1B4-462C-BF54-8B460B90C020}" srcOrd="2" destOrd="0" presId="urn:microsoft.com/office/officeart/2018/2/layout/IconVerticalSolidList"/>
    <dgm:cxn modelId="{403CE965-7788-40B6-B4E0-E0E57D47944B}" type="presParOf" srcId="{5BC11F62-8D9E-45EA-A430-DA93E944A004}" destId="{B690C809-0097-44FD-8436-359954082CA5}" srcOrd="3" destOrd="0" presId="urn:microsoft.com/office/officeart/2018/2/layout/IconVerticalSolidList"/>
    <dgm:cxn modelId="{FE0AE2AF-D8BE-42F6-8168-6F6848C8D189}" type="presParOf" srcId="{391D6159-8DCF-4964-BEBD-1D18295441B5}" destId="{A18303DB-1559-4A6E-980E-277EC4BFB5D8}" srcOrd="7" destOrd="0" presId="urn:microsoft.com/office/officeart/2018/2/layout/IconVerticalSolidList"/>
    <dgm:cxn modelId="{13E53338-CC5D-456A-95B6-414FEC5ABF01}" type="presParOf" srcId="{391D6159-8DCF-4964-BEBD-1D18295441B5}" destId="{1AFF62DB-6DDA-456C-9B3A-6C8A631E4DAA}" srcOrd="8" destOrd="0" presId="urn:microsoft.com/office/officeart/2018/2/layout/IconVerticalSolidList"/>
    <dgm:cxn modelId="{F7F254FC-2AB8-482C-B751-9209B65B048A}" type="presParOf" srcId="{1AFF62DB-6DDA-456C-9B3A-6C8A631E4DAA}" destId="{25B2C461-559E-47FA-BF66-7550EA4F7EA7}" srcOrd="0" destOrd="0" presId="urn:microsoft.com/office/officeart/2018/2/layout/IconVerticalSolidList"/>
    <dgm:cxn modelId="{9796AE21-3D09-4446-ADBA-4EB897D6C215}" type="presParOf" srcId="{1AFF62DB-6DDA-456C-9B3A-6C8A631E4DAA}" destId="{AFBA57C0-FE62-47B0-8A91-74BC881BB619}" srcOrd="1" destOrd="0" presId="urn:microsoft.com/office/officeart/2018/2/layout/IconVerticalSolidList"/>
    <dgm:cxn modelId="{57E45BA5-B01B-47AC-8A9D-3DB851B0887B}" type="presParOf" srcId="{1AFF62DB-6DDA-456C-9B3A-6C8A631E4DAA}" destId="{18550103-63F9-4AFB-A2E1-94FC2FC7314A}" srcOrd="2" destOrd="0" presId="urn:microsoft.com/office/officeart/2018/2/layout/IconVerticalSolidList"/>
    <dgm:cxn modelId="{2D869098-6DC2-42A7-8FAE-16790BCA182B}" type="presParOf" srcId="{1AFF62DB-6DDA-456C-9B3A-6C8A631E4DAA}" destId="{478D8170-F204-43C3-B4A7-B18F246F41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B8A5B-232A-4DF0-BAA3-3F3B17F011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915054-2AE5-4E25-9765-AC3A0A8007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Assets under management [OO 4] – </a:t>
          </a:r>
          <a:r>
            <a:rPr lang="en-US" sz="1600" b="1">
              <a:solidFill>
                <a:srgbClr val="FA961E"/>
              </a:solidFill>
            </a:rPr>
            <a:t>signatories to complete by 31 March</a:t>
          </a:r>
        </a:p>
      </dgm:t>
    </dgm:pt>
    <dgm:pt modelId="{509BCF1A-8FF3-46E3-AF5A-4B526D0D40BB}" type="parTrans" cxnId="{7291EB97-F9D7-4CF7-B56F-D6A9D40E3D8C}">
      <dgm:prSet/>
      <dgm:spPr/>
      <dgm:t>
        <a:bodyPr/>
        <a:lstStyle/>
        <a:p>
          <a:endParaRPr lang="en-US" sz="1400"/>
        </a:p>
      </dgm:t>
    </dgm:pt>
    <dgm:pt modelId="{46FF9FBD-9BF7-47C2-94A2-C554283F74E2}" type="sibTrans" cxnId="{7291EB97-F9D7-4CF7-B56F-D6A9D40E3D8C}">
      <dgm:prSet/>
      <dgm:spPr/>
      <dgm:t>
        <a:bodyPr/>
        <a:lstStyle/>
        <a:p>
          <a:endParaRPr lang="en-US" sz="1400"/>
        </a:p>
      </dgm:t>
    </dgm:pt>
    <dgm:pt modelId="{34DCAC94-A42B-404E-B84C-48E8C1B5AA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Assets class breakdown and sub-strategies [OO 5]</a:t>
          </a:r>
          <a:endParaRPr lang="en-US" sz="1600"/>
        </a:p>
      </dgm:t>
    </dgm:pt>
    <dgm:pt modelId="{A128577C-ED33-44C5-B104-63881401F070}" type="parTrans" cxnId="{F7F0BB6E-A53B-49CA-B124-CA370670BFA0}">
      <dgm:prSet/>
      <dgm:spPr/>
      <dgm:t>
        <a:bodyPr/>
        <a:lstStyle/>
        <a:p>
          <a:endParaRPr lang="en-US" sz="1400"/>
        </a:p>
      </dgm:t>
    </dgm:pt>
    <dgm:pt modelId="{B1B6FAB6-B289-4869-B19C-3D67DB31CC1C}" type="sibTrans" cxnId="{F7F0BB6E-A53B-49CA-B124-CA370670BFA0}">
      <dgm:prSet/>
      <dgm:spPr/>
      <dgm:t>
        <a:bodyPr/>
        <a:lstStyle/>
        <a:p>
          <a:endParaRPr lang="en-US" sz="1400"/>
        </a:p>
      </dgm:t>
    </dgm:pt>
    <dgm:pt modelId="{7B4961FC-8D30-4B35-97C1-9BD188721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ESG incorporation [OO 10, 11, 12, 13] – </a:t>
          </a:r>
          <a:r>
            <a:rPr lang="en-GB" sz="1600" b="1">
              <a:solidFill>
                <a:srgbClr val="FA961E"/>
              </a:solidFill>
            </a:rPr>
            <a:t>affects assessment</a:t>
          </a:r>
          <a:endParaRPr lang="en-US" sz="1600" b="1">
            <a:solidFill>
              <a:srgbClr val="FA961E"/>
            </a:solidFill>
          </a:endParaRPr>
        </a:p>
      </dgm:t>
    </dgm:pt>
    <dgm:pt modelId="{4C7FF195-1E6B-4EA5-9298-E825E79E3732}" type="parTrans" cxnId="{29402628-3F44-44CB-B847-34159BBBDE7C}">
      <dgm:prSet/>
      <dgm:spPr/>
      <dgm:t>
        <a:bodyPr/>
        <a:lstStyle/>
        <a:p>
          <a:endParaRPr lang="en-GB" sz="1400"/>
        </a:p>
      </dgm:t>
    </dgm:pt>
    <dgm:pt modelId="{3EF0E9E7-2488-4BBA-B8B2-EB12896EAF45}" type="sibTrans" cxnId="{29402628-3F44-44CB-B847-34159BBBDE7C}">
      <dgm:prSet/>
      <dgm:spPr/>
      <dgm:t>
        <a:bodyPr/>
        <a:lstStyle/>
        <a:p>
          <a:endParaRPr lang="en-GB" sz="1400"/>
        </a:p>
      </dgm:t>
    </dgm:pt>
    <dgm:pt modelId="{0F3AD5A3-6C9B-4B10-BB3A-64129076AF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Reporting on voluntary modules [OO 14]</a:t>
          </a:r>
          <a:endParaRPr lang="en-US" sz="1600" b="1"/>
        </a:p>
      </dgm:t>
    </dgm:pt>
    <dgm:pt modelId="{9212C4B5-83BE-454E-A9DD-F19A669DAC61}" type="sibTrans" cxnId="{83D2E111-88F5-4210-BE6C-FDCF31319A13}">
      <dgm:prSet/>
      <dgm:spPr/>
      <dgm:t>
        <a:bodyPr/>
        <a:lstStyle/>
        <a:p>
          <a:endParaRPr lang="en-US" sz="1400"/>
        </a:p>
      </dgm:t>
    </dgm:pt>
    <dgm:pt modelId="{D11CCC7C-2816-42FB-9FBD-719BD50193BD}" type="parTrans" cxnId="{83D2E111-88F5-4210-BE6C-FDCF31319A13}">
      <dgm:prSet/>
      <dgm:spPr/>
      <dgm:t>
        <a:bodyPr/>
        <a:lstStyle/>
        <a:p>
          <a:endParaRPr lang="en-US" sz="1400"/>
        </a:p>
      </dgm:t>
    </dgm:pt>
    <dgm:pt modelId="{BC12869A-AFBE-4AE8-A23A-690B058B43F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Acts as a gateway to the rest of the Reporting Framework</a:t>
          </a:r>
        </a:p>
      </dgm:t>
    </dgm:pt>
    <dgm:pt modelId="{319B4DAC-73B4-44B4-AAF7-499DF85440D8}" type="parTrans" cxnId="{9356B9C0-F4D7-44B8-A54D-14AEB419B64C}">
      <dgm:prSet/>
      <dgm:spPr/>
      <dgm:t>
        <a:bodyPr/>
        <a:lstStyle/>
        <a:p>
          <a:endParaRPr lang="en-GB"/>
        </a:p>
      </dgm:t>
    </dgm:pt>
    <dgm:pt modelId="{CF1920BC-10EB-4B31-866F-84EFCCA16313}" type="sibTrans" cxnId="{9356B9C0-F4D7-44B8-A54D-14AEB419B64C}">
      <dgm:prSet/>
      <dgm:spPr/>
      <dgm:t>
        <a:bodyPr/>
        <a:lstStyle/>
        <a:p>
          <a:endParaRPr lang="en-GB"/>
        </a:p>
      </dgm:t>
    </dgm:pt>
    <dgm:pt modelId="{E2AEB62E-69B0-42AD-9BDB-76370AA4EEE7}" type="pres">
      <dgm:prSet presAssocID="{64BB8A5B-232A-4DF0-BAA3-3F3B17F011BB}" presName="root" presStyleCnt="0">
        <dgm:presLayoutVars>
          <dgm:dir/>
          <dgm:resizeHandles val="exact"/>
        </dgm:presLayoutVars>
      </dgm:prSet>
      <dgm:spPr/>
    </dgm:pt>
    <dgm:pt modelId="{63E39BC9-71D4-43A8-B3DE-2553531F0C4C}" type="pres">
      <dgm:prSet presAssocID="{BC12869A-AFBE-4AE8-A23A-690B058B43F3}" presName="compNode" presStyleCnt="0"/>
      <dgm:spPr/>
    </dgm:pt>
    <dgm:pt modelId="{79D0E231-5BAF-42D5-8F6F-CA56493836D9}" type="pres">
      <dgm:prSet presAssocID="{BC12869A-AFBE-4AE8-A23A-690B058B43F3}" presName="bgRect" presStyleLbl="bgShp" presStyleIdx="0" presStyleCnt="5"/>
      <dgm:spPr/>
    </dgm:pt>
    <dgm:pt modelId="{E5E4ED12-3781-440B-96C3-98A868156DAE}" type="pres">
      <dgm:prSet presAssocID="{BC12869A-AFBE-4AE8-A23A-690B058B43F3}" presName="iconRect" presStyleLbl="node1" presStyleIdx="0" presStyleCnt="5"/>
      <dgm:spPr>
        <a:xfrm>
          <a:off x="198607" y="150806"/>
          <a:ext cx="361104" cy="36110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5760DDBD-5272-4448-8885-1F7571CA7F29}" type="pres">
      <dgm:prSet presAssocID="{BC12869A-AFBE-4AE8-A23A-690B058B43F3}" presName="spaceRect" presStyleCnt="0"/>
      <dgm:spPr/>
    </dgm:pt>
    <dgm:pt modelId="{EB593A64-4A0E-41C6-B270-FACBD4BB4F5D}" type="pres">
      <dgm:prSet presAssocID="{BC12869A-AFBE-4AE8-A23A-690B058B43F3}" presName="parTx" presStyleLbl="revTx" presStyleIdx="0" presStyleCnt="5">
        <dgm:presLayoutVars>
          <dgm:chMax val="0"/>
          <dgm:chPref val="0"/>
        </dgm:presLayoutVars>
      </dgm:prSet>
      <dgm:spPr/>
    </dgm:pt>
    <dgm:pt modelId="{01CC8037-C089-4B44-B31E-2D53B122B884}" type="pres">
      <dgm:prSet presAssocID="{CF1920BC-10EB-4B31-866F-84EFCCA16313}" presName="sibTrans" presStyleCnt="0"/>
      <dgm:spPr/>
    </dgm:pt>
    <dgm:pt modelId="{57C64FE4-193A-4550-8FC6-D204DFB97814}" type="pres">
      <dgm:prSet presAssocID="{8B915054-2AE5-4E25-9765-AC3A0A800771}" presName="compNode" presStyleCnt="0"/>
      <dgm:spPr/>
    </dgm:pt>
    <dgm:pt modelId="{138288B7-0A76-4804-AEFC-4DE5E1CEF682}" type="pres">
      <dgm:prSet presAssocID="{8B915054-2AE5-4E25-9765-AC3A0A800771}" presName="bgRect" presStyleLbl="bgShp" presStyleIdx="1" presStyleCnt="5"/>
      <dgm:spPr/>
    </dgm:pt>
    <dgm:pt modelId="{BD161AFF-FD30-426A-918E-B2102288BDD6}" type="pres">
      <dgm:prSet presAssocID="{8B915054-2AE5-4E25-9765-AC3A0A8007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91259FB-52B0-4354-A57E-A4591CE7422E}" type="pres">
      <dgm:prSet presAssocID="{8B915054-2AE5-4E25-9765-AC3A0A800771}" presName="spaceRect" presStyleCnt="0"/>
      <dgm:spPr/>
    </dgm:pt>
    <dgm:pt modelId="{24F03A0F-ED54-4152-BE2B-848C127F2F9D}" type="pres">
      <dgm:prSet presAssocID="{8B915054-2AE5-4E25-9765-AC3A0A800771}" presName="parTx" presStyleLbl="revTx" presStyleIdx="1" presStyleCnt="5">
        <dgm:presLayoutVars>
          <dgm:chMax val="0"/>
          <dgm:chPref val="0"/>
        </dgm:presLayoutVars>
      </dgm:prSet>
      <dgm:spPr/>
    </dgm:pt>
    <dgm:pt modelId="{B4477D8E-0465-4408-BD40-E91693F5EFA4}" type="pres">
      <dgm:prSet presAssocID="{46FF9FBD-9BF7-47C2-94A2-C554283F74E2}" presName="sibTrans" presStyleCnt="0"/>
      <dgm:spPr/>
    </dgm:pt>
    <dgm:pt modelId="{5B023F29-1A5C-4ED1-9785-9BC546D11B1D}" type="pres">
      <dgm:prSet presAssocID="{34DCAC94-A42B-404E-B84C-48E8C1B5AA74}" presName="compNode" presStyleCnt="0"/>
      <dgm:spPr/>
    </dgm:pt>
    <dgm:pt modelId="{25C343CF-4E6C-4C52-8CA1-011B982F1200}" type="pres">
      <dgm:prSet presAssocID="{34DCAC94-A42B-404E-B84C-48E8C1B5AA74}" presName="bgRect" presStyleLbl="bgShp" presStyleIdx="2" presStyleCnt="5"/>
      <dgm:spPr/>
    </dgm:pt>
    <dgm:pt modelId="{92BB4D56-B8AE-43D3-9C50-16C01097DF3A}" type="pres">
      <dgm:prSet presAssocID="{34DCAC94-A42B-404E-B84C-48E8C1B5AA74}" presName="iconRect" presStyleLbl="node1" presStyleIdx="2" presStyleCnt="5" custScaleX="121000" custScaleY="121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615502F8-1218-426D-B67A-22F3A3C7EB1C}" type="pres">
      <dgm:prSet presAssocID="{34DCAC94-A42B-404E-B84C-48E8C1B5AA74}" presName="spaceRect" presStyleCnt="0"/>
      <dgm:spPr/>
    </dgm:pt>
    <dgm:pt modelId="{BE97BCEE-1B6D-4360-BB68-799C05CC9706}" type="pres">
      <dgm:prSet presAssocID="{34DCAC94-A42B-404E-B84C-48E8C1B5AA74}" presName="parTx" presStyleLbl="revTx" presStyleIdx="2" presStyleCnt="5">
        <dgm:presLayoutVars>
          <dgm:chMax val="0"/>
          <dgm:chPref val="0"/>
        </dgm:presLayoutVars>
      </dgm:prSet>
      <dgm:spPr/>
    </dgm:pt>
    <dgm:pt modelId="{4B688D43-98C5-47CD-8314-B7A44A016A60}" type="pres">
      <dgm:prSet presAssocID="{B1B6FAB6-B289-4869-B19C-3D67DB31CC1C}" presName="sibTrans" presStyleCnt="0"/>
      <dgm:spPr/>
    </dgm:pt>
    <dgm:pt modelId="{F2FE2B88-FD8F-4699-856C-57C71758D6D0}" type="pres">
      <dgm:prSet presAssocID="{7B4961FC-8D30-4B35-97C1-9BD1887210CB}" presName="compNode" presStyleCnt="0"/>
      <dgm:spPr/>
    </dgm:pt>
    <dgm:pt modelId="{AB884D57-DF21-499C-BE14-A17B843C3B70}" type="pres">
      <dgm:prSet presAssocID="{7B4961FC-8D30-4B35-97C1-9BD1887210CB}" presName="bgRect" presStyleLbl="bgShp" presStyleIdx="3" presStyleCnt="5"/>
      <dgm:spPr/>
    </dgm:pt>
    <dgm:pt modelId="{AF17F911-5FC8-40B2-B586-449C79A87988}" type="pres">
      <dgm:prSet presAssocID="{7B4961FC-8D30-4B35-97C1-9BD1887210C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11DA32CF-0621-4376-A281-47843495632A}" type="pres">
      <dgm:prSet presAssocID="{7B4961FC-8D30-4B35-97C1-9BD1887210CB}" presName="spaceRect" presStyleCnt="0"/>
      <dgm:spPr/>
    </dgm:pt>
    <dgm:pt modelId="{9057A7C5-03E8-4A93-83BA-23B2C016B73C}" type="pres">
      <dgm:prSet presAssocID="{7B4961FC-8D30-4B35-97C1-9BD1887210CB}" presName="parTx" presStyleLbl="revTx" presStyleIdx="3" presStyleCnt="5">
        <dgm:presLayoutVars>
          <dgm:chMax val="0"/>
          <dgm:chPref val="0"/>
        </dgm:presLayoutVars>
      </dgm:prSet>
      <dgm:spPr/>
    </dgm:pt>
    <dgm:pt modelId="{BCADBBC6-5420-43EB-9128-C911EF22CC37}" type="pres">
      <dgm:prSet presAssocID="{3EF0E9E7-2488-4BBA-B8B2-EB12896EAF45}" presName="sibTrans" presStyleCnt="0"/>
      <dgm:spPr/>
    </dgm:pt>
    <dgm:pt modelId="{AB021106-9878-4FC2-91D7-9E7FF20CF64A}" type="pres">
      <dgm:prSet presAssocID="{0F3AD5A3-6C9B-4B10-BB3A-64129076AF8C}" presName="compNode" presStyleCnt="0"/>
      <dgm:spPr/>
    </dgm:pt>
    <dgm:pt modelId="{97EF5424-844E-43FE-ACF6-E29A3EE67DE1}" type="pres">
      <dgm:prSet presAssocID="{0F3AD5A3-6C9B-4B10-BB3A-64129076AF8C}" presName="bgRect" presStyleLbl="bgShp" presStyleIdx="4" presStyleCnt="5"/>
      <dgm:spPr/>
    </dgm:pt>
    <dgm:pt modelId="{9770D5F9-6B45-4FC1-BBDA-0C3C766E4025}" type="pres">
      <dgm:prSet presAssocID="{0F3AD5A3-6C9B-4B10-BB3A-64129076AF8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958F151D-2F80-4644-B3FB-E2038B2EE735}" type="pres">
      <dgm:prSet presAssocID="{0F3AD5A3-6C9B-4B10-BB3A-64129076AF8C}" presName="spaceRect" presStyleCnt="0"/>
      <dgm:spPr/>
    </dgm:pt>
    <dgm:pt modelId="{03A7BB30-E62A-484D-8021-281D22959FEE}" type="pres">
      <dgm:prSet presAssocID="{0F3AD5A3-6C9B-4B10-BB3A-64129076AF8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3D2E111-88F5-4210-BE6C-FDCF31319A13}" srcId="{64BB8A5B-232A-4DF0-BAA3-3F3B17F011BB}" destId="{0F3AD5A3-6C9B-4B10-BB3A-64129076AF8C}" srcOrd="4" destOrd="0" parTransId="{D11CCC7C-2816-42FB-9FBD-719BD50193BD}" sibTransId="{9212C4B5-83BE-454E-A9DD-F19A669DAC61}"/>
    <dgm:cxn modelId="{29402628-3F44-44CB-B847-34159BBBDE7C}" srcId="{64BB8A5B-232A-4DF0-BAA3-3F3B17F011BB}" destId="{7B4961FC-8D30-4B35-97C1-9BD1887210CB}" srcOrd="3" destOrd="0" parTransId="{4C7FF195-1E6B-4EA5-9298-E825E79E3732}" sibTransId="{3EF0E9E7-2488-4BBA-B8B2-EB12896EAF45}"/>
    <dgm:cxn modelId="{ECC24E31-17BA-43EC-9F53-F52E765BB9B9}" type="presOf" srcId="{8B915054-2AE5-4E25-9765-AC3A0A800771}" destId="{24F03A0F-ED54-4152-BE2B-848C127F2F9D}" srcOrd="0" destOrd="0" presId="urn:microsoft.com/office/officeart/2018/2/layout/IconVerticalSolidList"/>
    <dgm:cxn modelId="{37D8A76B-5B3C-48D6-9781-E2FFB232D512}" type="presOf" srcId="{64BB8A5B-232A-4DF0-BAA3-3F3B17F011BB}" destId="{E2AEB62E-69B0-42AD-9BDB-76370AA4EEE7}" srcOrd="0" destOrd="0" presId="urn:microsoft.com/office/officeart/2018/2/layout/IconVerticalSolidList"/>
    <dgm:cxn modelId="{F7F0BB6E-A53B-49CA-B124-CA370670BFA0}" srcId="{64BB8A5B-232A-4DF0-BAA3-3F3B17F011BB}" destId="{34DCAC94-A42B-404E-B84C-48E8C1B5AA74}" srcOrd="2" destOrd="0" parTransId="{A128577C-ED33-44C5-B104-63881401F070}" sibTransId="{B1B6FAB6-B289-4869-B19C-3D67DB31CC1C}"/>
    <dgm:cxn modelId="{B50E0580-061B-4078-B3C0-0880E40D4626}" type="presOf" srcId="{34DCAC94-A42B-404E-B84C-48E8C1B5AA74}" destId="{BE97BCEE-1B6D-4360-BB68-799C05CC9706}" srcOrd="0" destOrd="0" presId="urn:microsoft.com/office/officeart/2018/2/layout/IconVerticalSolidList"/>
    <dgm:cxn modelId="{7291EB97-F9D7-4CF7-B56F-D6A9D40E3D8C}" srcId="{64BB8A5B-232A-4DF0-BAA3-3F3B17F011BB}" destId="{8B915054-2AE5-4E25-9765-AC3A0A800771}" srcOrd="1" destOrd="0" parTransId="{509BCF1A-8FF3-46E3-AF5A-4B526D0D40BB}" sibTransId="{46FF9FBD-9BF7-47C2-94A2-C554283F74E2}"/>
    <dgm:cxn modelId="{678101BC-CC83-44CA-852A-89F6E4F0F536}" type="presOf" srcId="{7B4961FC-8D30-4B35-97C1-9BD1887210CB}" destId="{9057A7C5-03E8-4A93-83BA-23B2C016B73C}" srcOrd="0" destOrd="0" presId="urn:microsoft.com/office/officeart/2018/2/layout/IconVerticalSolidList"/>
    <dgm:cxn modelId="{9356B9C0-F4D7-44B8-A54D-14AEB419B64C}" srcId="{64BB8A5B-232A-4DF0-BAA3-3F3B17F011BB}" destId="{BC12869A-AFBE-4AE8-A23A-690B058B43F3}" srcOrd="0" destOrd="0" parTransId="{319B4DAC-73B4-44B4-AAF7-499DF85440D8}" sibTransId="{CF1920BC-10EB-4B31-866F-84EFCCA16313}"/>
    <dgm:cxn modelId="{0E0370C6-9F85-4DD8-98DE-A749F24D5769}" type="presOf" srcId="{BC12869A-AFBE-4AE8-A23A-690B058B43F3}" destId="{EB593A64-4A0E-41C6-B270-FACBD4BB4F5D}" srcOrd="0" destOrd="0" presId="urn:microsoft.com/office/officeart/2018/2/layout/IconVerticalSolidList"/>
    <dgm:cxn modelId="{81B17DE9-B6EF-4ACC-BCCE-ADADD5D0DE41}" type="presOf" srcId="{0F3AD5A3-6C9B-4B10-BB3A-64129076AF8C}" destId="{03A7BB30-E62A-484D-8021-281D22959FEE}" srcOrd="0" destOrd="0" presId="urn:microsoft.com/office/officeart/2018/2/layout/IconVerticalSolidList"/>
    <dgm:cxn modelId="{096FCED0-63E1-48CD-A17C-4B089083EFEF}" type="presParOf" srcId="{E2AEB62E-69B0-42AD-9BDB-76370AA4EEE7}" destId="{63E39BC9-71D4-43A8-B3DE-2553531F0C4C}" srcOrd="0" destOrd="0" presId="urn:microsoft.com/office/officeart/2018/2/layout/IconVerticalSolidList"/>
    <dgm:cxn modelId="{E5575EC7-3F68-425A-8753-E4339F378F44}" type="presParOf" srcId="{63E39BC9-71D4-43A8-B3DE-2553531F0C4C}" destId="{79D0E231-5BAF-42D5-8F6F-CA56493836D9}" srcOrd="0" destOrd="0" presId="urn:microsoft.com/office/officeart/2018/2/layout/IconVerticalSolidList"/>
    <dgm:cxn modelId="{61B749D9-5589-4BC2-A0CE-4F59E0A8DA88}" type="presParOf" srcId="{63E39BC9-71D4-43A8-B3DE-2553531F0C4C}" destId="{E5E4ED12-3781-440B-96C3-98A868156DAE}" srcOrd="1" destOrd="0" presId="urn:microsoft.com/office/officeart/2018/2/layout/IconVerticalSolidList"/>
    <dgm:cxn modelId="{EA4BA07D-0F5D-4AAF-ACF1-D6B292DF8406}" type="presParOf" srcId="{63E39BC9-71D4-43A8-B3DE-2553531F0C4C}" destId="{5760DDBD-5272-4448-8885-1F7571CA7F29}" srcOrd="2" destOrd="0" presId="urn:microsoft.com/office/officeart/2018/2/layout/IconVerticalSolidList"/>
    <dgm:cxn modelId="{0F30B672-C1AA-410C-B52A-56C9276D838A}" type="presParOf" srcId="{63E39BC9-71D4-43A8-B3DE-2553531F0C4C}" destId="{EB593A64-4A0E-41C6-B270-FACBD4BB4F5D}" srcOrd="3" destOrd="0" presId="urn:microsoft.com/office/officeart/2018/2/layout/IconVerticalSolidList"/>
    <dgm:cxn modelId="{C17FC1E6-DD17-43AD-B764-C94D61D2771E}" type="presParOf" srcId="{E2AEB62E-69B0-42AD-9BDB-76370AA4EEE7}" destId="{01CC8037-C089-4B44-B31E-2D53B122B884}" srcOrd="1" destOrd="0" presId="urn:microsoft.com/office/officeart/2018/2/layout/IconVerticalSolidList"/>
    <dgm:cxn modelId="{A192E0E7-8017-4056-8D64-68C0C3BFEA06}" type="presParOf" srcId="{E2AEB62E-69B0-42AD-9BDB-76370AA4EEE7}" destId="{57C64FE4-193A-4550-8FC6-D204DFB97814}" srcOrd="2" destOrd="0" presId="urn:microsoft.com/office/officeart/2018/2/layout/IconVerticalSolidList"/>
    <dgm:cxn modelId="{C0764B9D-A5BB-4DCA-A7E2-EBF2CAE3D8F9}" type="presParOf" srcId="{57C64FE4-193A-4550-8FC6-D204DFB97814}" destId="{138288B7-0A76-4804-AEFC-4DE5E1CEF682}" srcOrd="0" destOrd="0" presId="urn:microsoft.com/office/officeart/2018/2/layout/IconVerticalSolidList"/>
    <dgm:cxn modelId="{67B84A50-7FFB-4EC9-908E-69C4AC6B2940}" type="presParOf" srcId="{57C64FE4-193A-4550-8FC6-D204DFB97814}" destId="{BD161AFF-FD30-426A-918E-B2102288BDD6}" srcOrd="1" destOrd="0" presId="urn:microsoft.com/office/officeart/2018/2/layout/IconVerticalSolidList"/>
    <dgm:cxn modelId="{8B5AD861-97E4-4297-A0E9-EBA7492F7C45}" type="presParOf" srcId="{57C64FE4-193A-4550-8FC6-D204DFB97814}" destId="{C91259FB-52B0-4354-A57E-A4591CE7422E}" srcOrd="2" destOrd="0" presId="urn:microsoft.com/office/officeart/2018/2/layout/IconVerticalSolidList"/>
    <dgm:cxn modelId="{F08C22F9-3812-444F-8723-76552DF18DE7}" type="presParOf" srcId="{57C64FE4-193A-4550-8FC6-D204DFB97814}" destId="{24F03A0F-ED54-4152-BE2B-848C127F2F9D}" srcOrd="3" destOrd="0" presId="urn:microsoft.com/office/officeart/2018/2/layout/IconVerticalSolidList"/>
    <dgm:cxn modelId="{56E0F6ED-AE6A-4CA5-8DA5-35BC78A1C8DA}" type="presParOf" srcId="{E2AEB62E-69B0-42AD-9BDB-76370AA4EEE7}" destId="{B4477D8E-0465-4408-BD40-E91693F5EFA4}" srcOrd="3" destOrd="0" presId="urn:microsoft.com/office/officeart/2018/2/layout/IconVerticalSolidList"/>
    <dgm:cxn modelId="{36711329-AC77-4047-B3AF-CDD87AB4B468}" type="presParOf" srcId="{E2AEB62E-69B0-42AD-9BDB-76370AA4EEE7}" destId="{5B023F29-1A5C-4ED1-9785-9BC546D11B1D}" srcOrd="4" destOrd="0" presId="urn:microsoft.com/office/officeart/2018/2/layout/IconVerticalSolidList"/>
    <dgm:cxn modelId="{8CB05304-30DB-4C50-BC63-B86157B934F9}" type="presParOf" srcId="{5B023F29-1A5C-4ED1-9785-9BC546D11B1D}" destId="{25C343CF-4E6C-4C52-8CA1-011B982F1200}" srcOrd="0" destOrd="0" presId="urn:microsoft.com/office/officeart/2018/2/layout/IconVerticalSolidList"/>
    <dgm:cxn modelId="{6DDAD08F-3C4D-4568-9023-D54B33A9D41A}" type="presParOf" srcId="{5B023F29-1A5C-4ED1-9785-9BC546D11B1D}" destId="{92BB4D56-B8AE-43D3-9C50-16C01097DF3A}" srcOrd="1" destOrd="0" presId="urn:microsoft.com/office/officeart/2018/2/layout/IconVerticalSolidList"/>
    <dgm:cxn modelId="{53090BD0-B008-4243-B75D-2CC44740CD22}" type="presParOf" srcId="{5B023F29-1A5C-4ED1-9785-9BC546D11B1D}" destId="{615502F8-1218-426D-B67A-22F3A3C7EB1C}" srcOrd="2" destOrd="0" presId="urn:microsoft.com/office/officeart/2018/2/layout/IconVerticalSolidList"/>
    <dgm:cxn modelId="{65107CFE-B28B-451C-82A4-CCEE46976DDC}" type="presParOf" srcId="{5B023F29-1A5C-4ED1-9785-9BC546D11B1D}" destId="{BE97BCEE-1B6D-4360-BB68-799C05CC9706}" srcOrd="3" destOrd="0" presId="urn:microsoft.com/office/officeart/2018/2/layout/IconVerticalSolidList"/>
    <dgm:cxn modelId="{FDBBC432-2B41-4823-8B2F-7982C8EF8752}" type="presParOf" srcId="{E2AEB62E-69B0-42AD-9BDB-76370AA4EEE7}" destId="{4B688D43-98C5-47CD-8314-B7A44A016A60}" srcOrd="5" destOrd="0" presId="urn:microsoft.com/office/officeart/2018/2/layout/IconVerticalSolidList"/>
    <dgm:cxn modelId="{2E4DBFB5-133F-4C00-B426-E43FA459FF05}" type="presParOf" srcId="{E2AEB62E-69B0-42AD-9BDB-76370AA4EEE7}" destId="{F2FE2B88-FD8F-4699-856C-57C71758D6D0}" srcOrd="6" destOrd="0" presId="urn:microsoft.com/office/officeart/2018/2/layout/IconVerticalSolidList"/>
    <dgm:cxn modelId="{0787700A-D0D9-4EAC-953A-703C119179CB}" type="presParOf" srcId="{F2FE2B88-FD8F-4699-856C-57C71758D6D0}" destId="{AB884D57-DF21-499C-BE14-A17B843C3B70}" srcOrd="0" destOrd="0" presId="urn:microsoft.com/office/officeart/2018/2/layout/IconVerticalSolidList"/>
    <dgm:cxn modelId="{5E6513C0-C96C-4F26-8826-5D27756EDF11}" type="presParOf" srcId="{F2FE2B88-FD8F-4699-856C-57C71758D6D0}" destId="{AF17F911-5FC8-40B2-B586-449C79A87988}" srcOrd="1" destOrd="0" presId="urn:microsoft.com/office/officeart/2018/2/layout/IconVerticalSolidList"/>
    <dgm:cxn modelId="{8E8C8D1D-0506-416E-9FD0-F75176105C90}" type="presParOf" srcId="{F2FE2B88-FD8F-4699-856C-57C71758D6D0}" destId="{11DA32CF-0621-4376-A281-47843495632A}" srcOrd="2" destOrd="0" presId="urn:microsoft.com/office/officeart/2018/2/layout/IconVerticalSolidList"/>
    <dgm:cxn modelId="{B69D24A4-134B-4CA9-8F15-11B64AB6E095}" type="presParOf" srcId="{F2FE2B88-FD8F-4699-856C-57C71758D6D0}" destId="{9057A7C5-03E8-4A93-83BA-23B2C016B73C}" srcOrd="3" destOrd="0" presId="urn:microsoft.com/office/officeart/2018/2/layout/IconVerticalSolidList"/>
    <dgm:cxn modelId="{7FC1AE0E-5168-4E9E-92BC-5764D2D2D401}" type="presParOf" srcId="{E2AEB62E-69B0-42AD-9BDB-76370AA4EEE7}" destId="{BCADBBC6-5420-43EB-9128-C911EF22CC37}" srcOrd="7" destOrd="0" presId="urn:microsoft.com/office/officeart/2018/2/layout/IconVerticalSolidList"/>
    <dgm:cxn modelId="{98996C75-C6CD-454B-854C-9407E5DE9183}" type="presParOf" srcId="{E2AEB62E-69B0-42AD-9BDB-76370AA4EEE7}" destId="{AB021106-9878-4FC2-91D7-9E7FF20CF64A}" srcOrd="8" destOrd="0" presId="urn:microsoft.com/office/officeart/2018/2/layout/IconVerticalSolidList"/>
    <dgm:cxn modelId="{B7FE9720-2C20-4198-A776-FE0ED1829C32}" type="presParOf" srcId="{AB021106-9878-4FC2-91D7-9E7FF20CF64A}" destId="{97EF5424-844E-43FE-ACF6-E29A3EE67DE1}" srcOrd="0" destOrd="0" presId="urn:microsoft.com/office/officeart/2018/2/layout/IconVerticalSolidList"/>
    <dgm:cxn modelId="{88205960-0027-4B0D-91FB-6B8CB26944CA}" type="presParOf" srcId="{AB021106-9878-4FC2-91D7-9E7FF20CF64A}" destId="{9770D5F9-6B45-4FC1-BBDA-0C3C766E4025}" srcOrd="1" destOrd="0" presId="urn:microsoft.com/office/officeart/2018/2/layout/IconVerticalSolidList"/>
    <dgm:cxn modelId="{809ED0A8-99D0-4772-AEBC-C721D75CFBA6}" type="presParOf" srcId="{AB021106-9878-4FC2-91D7-9E7FF20CF64A}" destId="{958F151D-2F80-4644-B3FB-E2038B2EE735}" srcOrd="2" destOrd="0" presId="urn:microsoft.com/office/officeart/2018/2/layout/IconVerticalSolidList"/>
    <dgm:cxn modelId="{E2720EB5-8792-40A0-8B79-7D90805014E0}" type="presParOf" srcId="{AB021106-9878-4FC2-91D7-9E7FF20CF64A}" destId="{03A7BB30-E62A-484D-8021-281D22959F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B33A85-161D-451B-BEC9-E13EDB825481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4EEC627-2D13-4AA5-BC98-FB55D99BC7AA}">
      <dgm:prSet phldrT="[Text]"/>
      <dgm:spPr>
        <a:solidFill>
          <a:srgbClr val="00B0F0"/>
        </a:solidFill>
        <a:ln w="19050">
          <a:noFill/>
        </a:ln>
      </dgm:spPr>
      <dgm:t>
        <a:bodyPr/>
        <a:lstStyle/>
        <a:p>
          <a:endParaRPr lang="en-US" b="1"/>
        </a:p>
      </dgm:t>
    </dgm:pt>
    <dgm:pt modelId="{46BD73EF-29CC-4296-928A-3BDB48C02E3C}" type="parTrans" cxnId="{1E132FB4-92A6-4630-B77E-B0675F3D0387}">
      <dgm:prSet/>
      <dgm:spPr/>
      <dgm:t>
        <a:bodyPr/>
        <a:lstStyle/>
        <a:p>
          <a:endParaRPr lang="en-US"/>
        </a:p>
      </dgm:t>
    </dgm:pt>
    <dgm:pt modelId="{2CE18317-3DA7-4463-AC23-42AC1BE79422}" type="sibTrans" cxnId="{1E132FB4-92A6-4630-B77E-B0675F3D0387}">
      <dgm:prSet/>
      <dgm:spPr/>
      <dgm:t>
        <a:bodyPr/>
        <a:lstStyle/>
        <a:p>
          <a:endParaRPr lang="en-US"/>
        </a:p>
      </dgm:t>
    </dgm:pt>
    <dgm:pt modelId="{DD39D7CE-95EA-4878-851D-B7C9025F4920}">
      <dgm:prSet phldrT="[Text]" custT="1"/>
      <dgm:spPr>
        <a:solidFill>
          <a:srgbClr val="ABABAB"/>
        </a:solidFill>
        <a:ln w="28575">
          <a:solidFill>
            <a:schemeClr val="bg1"/>
          </a:solidFill>
        </a:ln>
      </dgm:spPr>
      <dgm:t>
        <a:bodyPr/>
        <a:lstStyle/>
        <a:p>
          <a:endParaRPr lang="en-US" sz="2000" b="1"/>
        </a:p>
      </dgm:t>
    </dgm:pt>
    <dgm:pt modelId="{88F83F5D-5091-4EE7-B489-BC48583F3236}" type="parTrans" cxnId="{1D6D3719-8B33-4B5E-B13B-95AA03FFF074}">
      <dgm:prSet/>
      <dgm:spPr/>
      <dgm:t>
        <a:bodyPr/>
        <a:lstStyle/>
        <a:p>
          <a:endParaRPr lang="en-US"/>
        </a:p>
      </dgm:t>
    </dgm:pt>
    <dgm:pt modelId="{25F320AD-FF9E-488D-97C6-324987BA7637}" type="sibTrans" cxnId="{1D6D3719-8B33-4B5E-B13B-95AA03FFF074}">
      <dgm:prSet/>
      <dgm:spPr/>
      <dgm:t>
        <a:bodyPr/>
        <a:lstStyle/>
        <a:p>
          <a:endParaRPr lang="en-US"/>
        </a:p>
      </dgm:t>
    </dgm:pt>
    <dgm:pt modelId="{C523B459-D83C-4E0D-9ACD-047F83EF5310}">
      <dgm:prSet phldrT="[Text]"/>
      <dgm:spPr>
        <a:solidFill>
          <a:srgbClr val="AFABAB"/>
        </a:solidFill>
        <a:ln w="28575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accent1"/>
            </a:solidFill>
          </a:endParaRPr>
        </a:p>
      </dgm:t>
    </dgm:pt>
    <dgm:pt modelId="{FD525BA4-C9E1-4025-B519-866B4695F80F}" type="parTrans" cxnId="{477BBF29-9A34-440A-BACC-19370A26BCB3}">
      <dgm:prSet/>
      <dgm:spPr/>
      <dgm:t>
        <a:bodyPr/>
        <a:lstStyle/>
        <a:p>
          <a:endParaRPr lang="en-US"/>
        </a:p>
      </dgm:t>
    </dgm:pt>
    <dgm:pt modelId="{F7C77923-AD15-493C-91DF-CC527028B983}" type="sibTrans" cxnId="{477BBF29-9A34-440A-BACC-19370A26BCB3}">
      <dgm:prSet/>
      <dgm:spPr/>
      <dgm:t>
        <a:bodyPr/>
        <a:lstStyle/>
        <a:p>
          <a:endParaRPr lang="en-US"/>
        </a:p>
      </dgm:t>
    </dgm:pt>
    <dgm:pt modelId="{31CA2C6C-99A8-48C9-AFF0-574DC9388376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0A676E1-A2C0-43B4-939F-E40D156393D7}" type="parTrans" cxnId="{80CEAC0A-F37A-45C7-AB0A-65C7EB0C09FB}">
      <dgm:prSet/>
      <dgm:spPr/>
      <dgm:t>
        <a:bodyPr/>
        <a:lstStyle/>
        <a:p>
          <a:endParaRPr lang="en-US"/>
        </a:p>
      </dgm:t>
    </dgm:pt>
    <dgm:pt modelId="{BDCB6F2F-A1E1-47C6-8C33-ADCE97778659}" type="sibTrans" cxnId="{80CEAC0A-F37A-45C7-AB0A-65C7EB0C09FB}">
      <dgm:prSet/>
      <dgm:spPr/>
      <dgm:t>
        <a:bodyPr/>
        <a:lstStyle/>
        <a:p>
          <a:endParaRPr lang="en-US"/>
        </a:p>
      </dgm:t>
    </dgm:pt>
    <dgm:pt modelId="{06915CEA-D971-4688-A8B9-537B1B2A4980}" type="pres">
      <dgm:prSet presAssocID="{1CB33A85-161D-451B-BEC9-E13EDB825481}" presName="Name0" presStyleCnt="0">
        <dgm:presLayoutVars>
          <dgm:chMax val="7"/>
          <dgm:resizeHandles val="exact"/>
        </dgm:presLayoutVars>
      </dgm:prSet>
      <dgm:spPr/>
    </dgm:pt>
    <dgm:pt modelId="{40D281C6-C78D-4C93-B586-C9A4F938339E}" type="pres">
      <dgm:prSet presAssocID="{1CB33A85-161D-451B-BEC9-E13EDB825481}" presName="comp1" presStyleCnt="0"/>
      <dgm:spPr/>
    </dgm:pt>
    <dgm:pt modelId="{8163B822-728A-4746-BE59-27DFFF40D31D}" type="pres">
      <dgm:prSet presAssocID="{1CB33A85-161D-451B-BEC9-E13EDB825481}" presName="circle1" presStyleLbl="node1" presStyleIdx="0" presStyleCnt="4" custLinFactNeighborX="-1146"/>
      <dgm:spPr/>
    </dgm:pt>
    <dgm:pt modelId="{51B82BC7-BEB2-49E8-8990-90A80158AD7C}" type="pres">
      <dgm:prSet presAssocID="{1CB33A85-161D-451B-BEC9-E13EDB825481}" presName="c1text" presStyleLbl="node1" presStyleIdx="0" presStyleCnt="4">
        <dgm:presLayoutVars>
          <dgm:bulletEnabled val="1"/>
        </dgm:presLayoutVars>
      </dgm:prSet>
      <dgm:spPr/>
    </dgm:pt>
    <dgm:pt modelId="{84BF6B15-13E5-4DD7-9655-D5DD243E54DE}" type="pres">
      <dgm:prSet presAssocID="{1CB33A85-161D-451B-BEC9-E13EDB825481}" presName="comp2" presStyleCnt="0"/>
      <dgm:spPr/>
    </dgm:pt>
    <dgm:pt modelId="{E5391C1F-962B-49F8-97AF-BBCFB35039E8}" type="pres">
      <dgm:prSet presAssocID="{1CB33A85-161D-451B-BEC9-E13EDB825481}" presName="circle2" presStyleLbl="node1" presStyleIdx="1" presStyleCnt="4" custScaleX="99091" custScaleY="96716" custLinFactNeighborX="-2086" custLinFactNeighborY="3661"/>
      <dgm:spPr/>
    </dgm:pt>
    <dgm:pt modelId="{DE84C9C3-BDFA-4137-BDFC-8173E877EAC6}" type="pres">
      <dgm:prSet presAssocID="{1CB33A85-161D-451B-BEC9-E13EDB825481}" presName="c2text" presStyleLbl="node1" presStyleIdx="1" presStyleCnt="4">
        <dgm:presLayoutVars>
          <dgm:bulletEnabled val="1"/>
        </dgm:presLayoutVars>
      </dgm:prSet>
      <dgm:spPr/>
    </dgm:pt>
    <dgm:pt modelId="{3949C510-CE3B-452A-BB09-80ADD71BB353}" type="pres">
      <dgm:prSet presAssocID="{1CB33A85-161D-451B-BEC9-E13EDB825481}" presName="comp3" presStyleCnt="0"/>
      <dgm:spPr/>
    </dgm:pt>
    <dgm:pt modelId="{016BF669-6843-41DB-9ED5-40C7D8AE8CCC}" type="pres">
      <dgm:prSet presAssocID="{1CB33A85-161D-451B-BEC9-E13EDB825481}" presName="circle3" presStyleLbl="node1" presStyleIdx="2" presStyleCnt="4" custScaleX="96970" custScaleY="97633" custLinFactNeighborX="-2350" custLinFactNeighborY="1184"/>
      <dgm:spPr/>
    </dgm:pt>
    <dgm:pt modelId="{6CE6AA7A-4F8E-4B40-83A0-5C649C4FFCB9}" type="pres">
      <dgm:prSet presAssocID="{1CB33A85-161D-451B-BEC9-E13EDB825481}" presName="c3text" presStyleLbl="node1" presStyleIdx="2" presStyleCnt="4">
        <dgm:presLayoutVars>
          <dgm:bulletEnabled val="1"/>
        </dgm:presLayoutVars>
      </dgm:prSet>
      <dgm:spPr/>
    </dgm:pt>
    <dgm:pt modelId="{0C5762B2-9110-4592-B7FA-4EC0BA45D7A0}" type="pres">
      <dgm:prSet presAssocID="{1CB33A85-161D-451B-BEC9-E13EDB825481}" presName="comp4" presStyleCnt="0"/>
      <dgm:spPr/>
    </dgm:pt>
    <dgm:pt modelId="{DED34AA8-888B-4349-ACB1-3B8C969DBA88}" type="pres">
      <dgm:prSet presAssocID="{1CB33A85-161D-451B-BEC9-E13EDB825481}" presName="circle4" presStyleLbl="node1" presStyleIdx="3" presStyleCnt="4" custLinFactNeighborX="-3241" custLinFactNeighborY="-659"/>
      <dgm:spPr/>
    </dgm:pt>
    <dgm:pt modelId="{2652F4F8-1644-46CA-89A3-7415A884CD41}" type="pres">
      <dgm:prSet presAssocID="{1CB33A85-161D-451B-BEC9-E13EDB82548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0CEAC0A-F37A-45C7-AB0A-65C7EB0C09FB}" srcId="{1CB33A85-161D-451B-BEC9-E13EDB825481}" destId="{31CA2C6C-99A8-48C9-AFF0-574DC9388376}" srcOrd="1" destOrd="0" parTransId="{60A676E1-A2C0-43B4-939F-E40D156393D7}" sibTransId="{BDCB6F2F-A1E1-47C6-8C33-ADCE97778659}"/>
    <dgm:cxn modelId="{1D6D3719-8B33-4B5E-B13B-95AA03FFF074}" srcId="{1CB33A85-161D-451B-BEC9-E13EDB825481}" destId="{DD39D7CE-95EA-4878-851D-B7C9025F4920}" srcOrd="2" destOrd="0" parTransId="{88F83F5D-5091-4EE7-B489-BC48583F3236}" sibTransId="{25F320AD-FF9E-488D-97C6-324987BA7637}"/>
    <dgm:cxn modelId="{477BBF29-9A34-440A-BACC-19370A26BCB3}" srcId="{1CB33A85-161D-451B-BEC9-E13EDB825481}" destId="{C523B459-D83C-4E0D-9ACD-047F83EF5310}" srcOrd="3" destOrd="0" parTransId="{FD525BA4-C9E1-4025-B519-866B4695F80F}" sibTransId="{F7C77923-AD15-493C-91DF-CC527028B983}"/>
    <dgm:cxn modelId="{FC05B631-52BE-4CC9-8BD2-86E41EE1117B}" type="presOf" srcId="{DD39D7CE-95EA-4878-851D-B7C9025F4920}" destId="{016BF669-6843-41DB-9ED5-40C7D8AE8CCC}" srcOrd="0" destOrd="0" presId="urn:microsoft.com/office/officeart/2005/8/layout/venn2"/>
    <dgm:cxn modelId="{CF2EE835-CCEB-4197-9832-8F5FE035064C}" type="presOf" srcId="{C523B459-D83C-4E0D-9ACD-047F83EF5310}" destId="{2652F4F8-1644-46CA-89A3-7415A884CD41}" srcOrd="1" destOrd="0" presId="urn:microsoft.com/office/officeart/2005/8/layout/venn2"/>
    <dgm:cxn modelId="{05FE4360-139F-4A0A-BAA8-BEBA4BE975CD}" type="presOf" srcId="{DD39D7CE-95EA-4878-851D-B7C9025F4920}" destId="{6CE6AA7A-4F8E-4B40-83A0-5C649C4FFCB9}" srcOrd="1" destOrd="0" presId="urn:microsoft.com/office/officeart/2005/8/layout/venn2"/>
    <dgm:cxn modelId="{667F3E95-D057-4916-B43E-AF1051F2E251}" type="presOf" srcId="{34EEC627-2D13-4AA5-BC98-FB55D99BC7AA}" destId="{8163B822-728A-4746-BE59-27DFFF40D31D}" srcOrd="0" destOrd="0" presId="urn:microsoft.com/office/officeart/2005/8/layout/venn2"/>
    <dgm:cxn modelId="{1718DCA0-260F-4C5D-945C-BD5770C5D31E}" type="presOf" srcId="{1CB33A85-161D-451B-BEC9-E13EDB825481}" destId="{06915CEA-D971-4688-A8B9-537B1B2A4980}" srcOrd="0" destOrd="0" presId="urn:microsoft.com/office/officeart/2005/8/layout/venn2"/>
    <dgm:cxn modelId="{5BFC07A1-C074-4C1C-ADD7-189387E165E4}" type="presOf" srcId="{31CA2C6C-99A8-48C9-AFF0-574DC9388376}" destId="{DE84C9C3-BDFA-4137-BDFC-8173E877EAC6}" srcOrd="1" destOrd="0" presId="urn:microsoft.com/office/officeart/2005/8/layout/venn2"/>
    <dgm:cxn modelId="{1E132FB4-92A6-4630-B77E-B0675F3D0387}" srcId="{1CB33A85-161D-451B-BEC9-E13EDB825481}" destId="{34EEC627-2D13-4AA5-BC98-FB55D99BC7AA}" srcOrd="0" destOrd="0" parTransId="{46BD73EF-29CC-4296-928A-3BDB48C02E3C}" sibTransId="{2CE18317-3DA7-4463-AC23-42AC1BE79422}"/>
    <dgm:cxn modelId="{3288F9B8-E498-4C7E-B316-E3B4BC4396E3}" type="presOf" srcId="{34EEC627-2D13-4AA5-BC98-FB55D99BC7AA}" destId="{51B82BC7-BEB2-49E8-8990-90A80158AD7C}" srcOrd="1" destOrd="0" presId="urn:microsoft.com/office/officeart/2005/8/layout/venn2"/>
    <dgm:cxn modelId="{DDD000CA-C834-45E3-B095-50278EC9F9F7}" type="presOf" srcId="{C523B459-D83C-4E0D-9ACD-047F83EF5310}" destId="{DED34AA8-888B-4349-ACB1-3B8C969DBA88}" srcOrd="0" destOrd="0" presId="urn:microsoft.com/office/officeart/2005/8/layout/venn2"/>
    <dgm:cxn modelId="{D4477EF3-B3A3-4064-9B7E-2C3B7FD289F3}" type="presOf" srcId="{31CA2C6C-99A8-48C9-AFF0-574DC9388376}" destId="{E5391C1F-962B-49F8-97AF-BBCFB35039E8}" srcOrd="0" destOrd="0" presId="urn:microsoft.com/office/officeart/2005/8/layout/venn2"/>
    <dgm:cxn modelId="{C20B2526-5137-4591-BF95-935AB67F6ADA}" type="presParOf" srcId="{06915CEA-D971-4688-A8B9-537B1B2A4980}" destId="{40D281C6-C78D-4C93-B586-C9A4F938339E}" srcOrd="0" destOrd="0" presId="urn:microsoft.com/office/officeart/2005/8/layout/venn2"/>
    <dgm:cxn modelId="{B4A14DB5-05A5-4044-A8DB-27F121577661}" type="presParOf" srcId="{40D281C6-C78D-4C93-B586-C9A4F938339E}" destId="{8163B822-728A-4746-BE59-27DFFF40D31D}" srcOrd="0" destOrd="0" presId="urn:microsoft.com/office/officeart/2005/8/layout/venn2"/>
    <dgm:cxn modelId="{31F103FD-23B6-44AA-9EDA-90794F5AAA85}" type="presParOf" srcId="{40D281C6-C78D-4C93-B586-C9A4F938339E}" destId="{51B82BC7-BEB2-49E8-8990-90A80158AD7C}" srcOrd="1" destOrd="0" presId="urn:microsoft.com/office/officeart/2005/8/layout/venn2"/>
    <dgm:cxn modelId="{07376B17-8C39-4FE0-89B5-74547BA4715E}" type="presParOf" srcId="{06915CEA-D971-4688-A8B9-537B1B2A4980}" destId="{84BF6B15-13E5-4DD7-9655-D5DD243E54DE}" srcOrd="1" destOrd="0" presId="urn:microsoft.com/office/officeart/2005/8/layout/venn2"/>
    <dgm:cxn modelId="{0F9AA5CC-D02E-47E1-B780-B17E580E9609}" type="presParOf" srcId="{84BF6B15-13E5-4DD7-9655-D5DD243E54DE}" destId="{E5391C1F-962B-49F8-97AF-BBCFB35039E8}" srcOrd="0" destOrd="0" presId="urn:microsoft.com/office/officeart/2005/8/layout/venn2"/>
    <dgm:cxn modelId="{11400771-B006-4B69-A48E-30960627CBCB}" type="presParOf" srcId="{84BF6B15-13E5-4DD7-9655-D5DD243E54DE}" destId="{DE84C9C3-BDFA-4137-BDFC-8173E877EAC6}" srcOrd="1" destOrd="0" presId="urn:microsoft.com/office/officeart/2005/8/layout/venn2"/>
    <dgm:cxn modelId="{94AD31DA-24CC-4CE1-9344-5D0C0593888D}" type="presParOf" srcId="{06915CEA-D971-4688-A8B9-537B1B2A4980}" destId="{3949C510-CE3B-452A-BB09-80ADD71BB353}" srcOrd="2" destOrd="0" presId="urn:microsoft.com/office/officeart/2005/8/layout/venn2"/>
    <dgm:cxn modelId="{BB7BBE38-CD75-499A-BD7E-E3D334A16AA6}" type="presParOf" srcId="{3949C510-CE3B-452A-BB09-80ADD71BB353}" destId="{016BF669-6843-41DB-9ED5-40C7D8AE8CCC}" srcOrd="0" destOrd="0" presId="urn:microsoft.com/office/officeart/2005/8/layout/venn2"/>
    <dgm:cxn modelId="{E39B348F-7EB4-452E-B39B-A7FFF739E2A4}" type="presParOf" srcId="{3949C510-CE3B-452A-BB09-80ADD71BB353}" destId="{6CE6AA7A-4F8E-4B40-83A0-5C649C4FFCB9}" srcOrd="1" destOrd="0" presId="urn:microsoft.com/office/officeart/2005/8/layout/venn2"/>
    <dgm:cxn modelId="{26CEC807-A038-4A4A-81F9-741FA2380B14}" type="presParOf" srcId="{06915CEA-D971-4688-A8B9-537B1B2A4980}" destId="{0C5762B2-9110-4592-B7FA-4EC0BA45D7A0}" srcOrd="3" destOrd="0" presId="urn:microsoft.com/office/officeart/2005/8/layout/venn2"/>
    <dgm:cxn modelId="{9F21D902-3E13-49F8-9ADD-CAF49B2F51F5}" type="presParOf" srcId="{0C5762B2-9110-4592-B7FA-4EC0BA45D7A0}" destId="{DED34AA8-888B-4349-ACB1-3B8C969DBA88}" srcOrd="0" destOrd="0" presId="urn:microsoft.com/office/officeart/2005/8/layout/venn2"/>
    <dgm:cxn modelId="{87A822A1-B1AF-4444-885B-C48E2493662B}" type="presParOf" srcId="{0C5762B2-9110-4592-B7FA-4EC0BA45D7A0}" destId="{2652F4F8-1644-46CA-89A3-7415A884CD41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B8A5B-232A-4DF0-BAA3-3F3B17F011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915054-2AE5-4E25-9765-AC3A0A8007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/>
            <a:t>Aligned on content, structure and themes</a:t>
          </a:r>
        </a:p>
      </dgm:t>
    </dgm:pt>
    <dgm:pt modelId="{509BCF1A-8FF3-46E3-AF5A-4B526D0D40BB}" type="parTrans" cxnId="{7291EB97-F9D7-4CF7-B56F-D6A9D40E3D8C}">
      <dgm:prSet/>
      <dgm:spPr/>
      <dgm:t>
        <a:bodyPr/>
        <a:lstStyle/>
        <a:p>
          <a:endParaRPr lang="en-US" sz="1600"/>
        </a:p>
      </dgm:t>
    </dgm:pt>
    <dgm:pt modelId="{46FF9FBD-9BF7-47C2-94A2-C554283F74E2}" type="sibTrans" cxnId="{7291EB97-F9D7-4CF7-B56F-D6A9D40E3D8C}">
      <dgm:prSet/>
      <dgm:spPr/>
      <dgm:t>
        <a:bodyPr/>
        <a:lstStyle/>
        <a:p>
          <a:endParaRPr lang="en-US" sz="1600"/>
        </a:p>
      </dgm:t>
    </dgm:pt>
    <dgm:pt modelId="{34DCAC94-A42B-404E-B84C-48E8C1B5AA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Allows differentiation of responses by sub-strategies or sub-asset types</a:t>
          </a:r>
          <a:endParaRPr lang="en-US" sz="1500"/>
        </a:p>
      </dgm:t>
    </dgm:pt>
    <dgm:pt modelId="{A128577C-ED33-44C5-B104-63881401F070}" type="parTrans" cxnId="{F7F0BB6E-A53B-49CA-B124-CA370670BFA0}">
      <dgm:prSet/>
      <dgm:spPr/>
      <dgm:t>
        <a:bodyPr/>
        <a:lstStyle/>
        <a:p>
          <a:endParaRPr lang="en-US" sz="1600"/>
        </a:p>
      </dgm:t>
    </dgm:pt>
    <dgm:pt modelId="{B1B6FAB6-B289-4869-B19C-3D67DB31CC1C}" type="sibTrans" cxnId="{F7F0BB6E-A53B-49CA-B124-CA370670BFA0}">
      <dgm:prSet/>
      <dgm:spPr/>
      <dgm:t>
        <a:bodyPr/>
        <a:lstStyle/>
        <a:p>
          <a:endParaRPr lang="en-US" sz="1600"/>
        </a:p>
      </dgm:t>
    </dgm:pt>
    <dgm:pt modelId="{EF56FE36-C073-48A8-B2F1-7DC94C02C9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FI module includes new indicators on private debt, securitised products and engagement for sovereign bondholders</a:t>
          </a:r>
          <a:endParaRPr lang="en-US" sz="1500"/>
        </a:p>
      </dgm:t>
    </dgm:pt>
    <dgm:pt modelId="{F638EB10-EDFA-4F17-A037-F44719BE542F}" type="parTrans" cxnId="{1CB7E4B6-4788-4588-96CA-227C0018391A}">
      <dgm:prSet/>
      <dgm:spPr/>
      <dgm:t>
        <a:bodyPr/>
        <a:lstStyle/>
        <a:p>
          <a:endParaRPr lang="en-US" sz="1600"/>
        </a:p>
      </dgm:t>
    </dgm:pt>
    <dgm:pt modelId="{1E1199BF-793F-4032-A9D3-0A29F05BAC67}" type="sibTrans" cxnId="{1CB7E4B6-4788-4588-96CA-227C0018391A}">
      <dgm:prSet/>
      <dgm:spPr/>
      <dgm:t>
        <a:bodyPr/>
        <a:lstStyle/>
        <a:p>
          <a:endParaRPr lang="en-US" sz="1600"/>
        </a:p>
      </dgm:t>
    </dgm:pt>
    <dgm:pt modelId="{7B4961FC-8D30-4B35-97C1-9BD188721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LE module includes indicators on stewardship, specifically voting</a:t>
          </a:r>
          <a:endParaRPr lang="en-US" sz="1500"/>
        </a:p>
      </dgm:t>
    </dgm:pt>
    <dgm:pt modelId="{4C7FF195-1E6B-4EA5-9298-E825E79E3732}" type="parTrans" cxnId="{29402628-3F44-44CB-B847-34159BBBDE7C}">
      <dgm:prSet/>
      <dgm:spPr/>
      <dgm:t>
        <a:bodyPr/>
        <a:lstStyle/>
        <a:p>
          <a:endParaRPr lang="en-GB" sz="1600"/>
        </a:p>
      </dgm:t>
    </dgm:pt>
    <dgm:pt modelId="{3EF0E9E7-2488-4BBA-B8B2-EB12896EAF45}" type="sibTrans" cxnId="{29402628-3F44-44CB-B847-34159BBBDE7C}">
      <dgm:prSet/>
      <dgm:spPr/>
      <dgm:t>
        <a:bodyPr/>
        <a:lstStyle/>
        <a:p>
          <a:endParaRPr lang="en-GB" sz="1600"/>
        </a:p>
      </dgm:t>
    </dgm:pt>
    <dgm:pt modelId="{E2AEB62E-69B0-42AD-9BDB-76370AA4EEE7}" type="pres">
      <dgm:prSet presAssocID="{64BB8A5B-232A-4DF0-BAA3-3F3B17F011BB}" presName="root" presStyleCnt="0">
        <dgm:presLayoutVars>
          <dgm:dir/>
          <dgm:resizeHandles val="exact"/>
        </dgm:presLayoutVars>
      </dgm:prSet>
      <dgm:spPr/>
    </dgm:pt>
    <dgm:pt modelId="{57C64FE4-193A-4550-8FC6-D204DFB97814}" type="pres">
      <dgm:prSet presAssocID="{8B915054-2AE5-4E25-9765-AC3A0A800771}" presName="compNode" presStyleCnt="0"/>
      <dgm:spPr/>
    </dgm:pt>
    <dgm:pt modelId="{138288B7-0A76-4804-AEFC-4DE5E1CEF682}" type="pres">
      <dgm:prSet presAssocID="{8B915054-2AE5-4E25-9765-AC3A0A800771}" presName="bgRect" presStyleLbl="bgShp" presStyleIdx="0" presStyleCnt="4"/>
      <dgm:spPr/>
    </dgm:pt>
    <dgm:pt modelId="{BD161AFF-FD30-426A-918E-B2102288BDD6}" type="pres">
      <dgm:prSet presAssocID="{8B915054-2AE5-4E25-9765-AC3A0A8007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1259FB-52B0-4354-A57E-A4591CE7422E}" type="pres">
      <dgm:prSet presAssocID="{8B915054-2AE5-4E25-9765-AC3A0A800771}" presName="spaceRect" presStyleCnt="0"/>
      <dgm:spPr/>
    </dgm:pt>
    <dgm:pt modelId="{24F03A0F-ED54-4152-BE2B-848C127F2F9D}" type="pres">
      <dgm:prSet presAssocID="{8B915054-2AE5-4E25-9765-AC3A0A800771}" presName="parTx" presStyleLbl="revTx" presStyleIdx="0" presStyleCnt="4">
        <dgm:presLayoutVars>
          <dgm:chMax val="0"/>
          <dgm:chPref val="0"/>
        </dgm:presLayoutVars>
      </dgm:prSet>
      <dgm:spPr/>
    </dgm:pt>
    <dgm:pt modelId="{B4477D8E-0465-4408-BD40-E91693F5EFA4}" type="pres">
      <dgm:prSet presAssocID="{46FF9FBD-9BF7-47C2-94A2-C554283F74E2}" presName="sibTrans" presStyleCnt="0"/>
      <dgm:spPr/>
    </dgm:pt>
    <dgm:pt modelId="{5B023F29-1A5C-4ED1-9785-9BC546D11B1D}" type="pres">
      <dgm:prSet presAssocID="{34DCAC94-A42B-404E-B84C-48E8C1B5AA74}" presName="compNode" presStyleCnt="0"/>
      <dgm:spPr/>
    </dgm:pt>
    <dgm:pt modelId="{25C343CF-4E6C-4C52-8CA1-011B982F1200}" type="pres">
      <dgm:prSet presAssocID="{34DCAC94-A42B-404E-B84C-48E8C1B5AA74}" presName="bgRect" presStyleLbl="bgShp" presStyleIdx="1" presStyleCnt="4"/>
      <dgm:spPr/>
    </dgm:pt>
    <dgm:pt modelId="{92BB4D56-B8AE-43D3-9C50-16C01097DF3A}" type="pres">
      <dgm:prSet presAssocID="{34DCAC94-A42B-404E-B84C-48E8C1B5AA74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15502F8-1218-426D-B67A-22F3A3C7EB1C}" type="pres">
      <dgm:prSet presAssocID="{34DCAC94-A42B-404E-B84C-48E8C1B5AA74}" presName="spaceRect" presStyleCnt="0"/>
      <dgm:spPr/>
    </dgm:pt>
    <dgm:pt modelId="{BE97BCEE-1B6D-4360-BB68-799C05CC9706}" type="pres">
      <dgm:prSet presAssocID="{34DCAC94-A42B-404E-B84C-48E8C1B5AA74}" presName="parTx" presStyleLbl="revTx" presStyleIdx="1" presStyleCnt="4">
        <dgm:presLayoutVars>
          <dgm:chMax val="0"/>
          <dgm:chPref val="0"/>
        </dgm:presLayoutVars>
      </dgm:prSet>
      <dgm:spPr/>
    </dgm:pt>
    <dgm:pt modelId="{4B688D43-98C5-47CD-8314-B7A44A016A60}" type="pres">
      <dgm:prSet presAssocID="{B1B6FAB6-B289-4869-B19C-3D67DB31CC1C}" presName="sibTrans" presStyleCnt="0"/>
      <dgm:spPr/>
    </dgm:pt>
    <dgm:pt modelId="{F2FE2B88-FD8F-4699-856C-57C71758D6D0}" type="pres">
      <dgm:prSet presAssocID="{7B4961FC-8D30-4B35-97C1-9BD1887210CB}" presName="compNode" presStyleCnt="0"/>
      <dgm:spPr/>
    </dgm:pt>
    <dgm:pt modelId="{AB884D57-DF21-499C-BE14-A17B843C3B70}" type="pres">
      <dgm:prSet presAssocID="{7B4961FC-8D30-4B35-97C1-9BD1887210CB}" presName="bgRect" presStyleLbl="bgShp" presStyleIdx="2" presStyleCnt="4"/>
      <dgm:spPr/>
    </dgm:pt>
    <dgm:pt modelId="{AF17F911-5FC8-40B2-B586-449C79A87988}" type="pres">
      <dgm:prSet presAssocID="{7B4961FC-8D30-4B35-97C1-9BD1887210CB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1DA32CF-0621-4376-A281-47843495632A}" type="pres">
      <dgm:prSet presAssocID="{7B4961FC-8D30-4B35-97C1-9BD1887210CB}" presName="spaceRect" presStyleCnt="0"/>
      <dgm:spPr/>
    </dgm:pt>
    <dgm:pt modelId="{9057A7C5-03E8-4A93-83BA-23B2C016B73C}" type="pres">
      <dgm:prSet presAssocID="{7B4961FC-8D30-4B35-97C1-9BD1887210CB}" presName="parTx" presStyleLbl="revTx" presStyleIdx="2" presStyleCnt="4" custLinFactNeighborX="161" custLinFactNeighborY="-11">
        <dgm:presLayoutVars>
          <dgm:chMax val="0"/>
          <dgm:chPref val="0"/>
        </dgm:presLayoutVars>
      </dgm:prSet>
      <dgm:spPr/>
    </dgm:pt>
    <dgm:pt modelId="{BCADBBC6-5420-43EB-9128-C911EF22CC37}" type="pres">
      <dgm:prSet presAssocID="{3EF0E9E7-2488-4BBA-B8B2-EB12896EAF45}" presName="sibTrans" presStyleCnt="0"/>
      <dgm:spPr/>
    </dgm:pt>
    <dgm:pt modelId="{C3C0881C-BC9B-4600-8371-D079C8092781}" type="pres">
      <dgm:prSet presAssocID="{EF56FE36-C073-48A8-B2F1-7DC94C02C9E8}" presName="compNode" presStyleCnt="0"/>
      <dgm:spPr/>
    </dgm:pt>
    <dgm:pt modelId="{87A67195-AC6F-4BAB-B62B-14297C13AC7A}" type="pres">
      <dgm:prSet presAssocID="{EF56FE36-C073-48A8-B2F1-7DC94C02C9E8}" presName="bgRect" presStyleLbl="bgShp" presStyleIdx="3" presStyleCnt="4"/>
      <dgm:spPr/>
    </dgm:pt>
    <dgm:pt modelId="{8124E288-24C0-4887-B190-B9DC0E176016}" type="pres">
      <dgm:prSet presAssocID="{EF56FE36-C073-48A8-B2F1-7DC94C02C9E8}" presName="iconRect" presStyleLbl="node1" presStyleIdx="3" presStyleCnt="4"/>
      <dgm:spPr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30A7228-8A7A-4DC3-A7D3-034EE31D1B45}" type="pres">
      <dgm:prSet presAssocID="{EF56FE36-C073-48A8-B2F1-7DC94C02C9E8}" presName="spaceRect" presStyleCnt="0"/>
      <dgm:spPr/>
    </dgm:pt>
    <dgm:pt modelId="{7C3646F0-3A72-40F4-AEF6-C7E2B5B00974}" type="pres">
      <dgm:prSet presAssocID="{EF56FE36-C073-48A8-B2F1-7DC94C02C9E8}" presName="parTx" presStyleLbl="revTx" presStyleIdx="3" presStyleCnt="4" custScaleX="99632" custLinFactNeighborX="8497">
        <dgm:presLayoutVars>
          <dgm:chMax val="0"/>
          <dgm:chPref val="0"/>
        </dgm:presLayoutVars>
      </dgm:prSet>
      <dgm:spPr/>
    </dgm:pt>
  </dgm:ptLst>
  <dgm:cxnLst>
    <dgm:cxn modelId="{E08C2A00-C60C-41D1-A638-E6C05E8067A9}" type="presOf" srcId="{7B4961FC-8D30-4B35-97C1-9BD1887210CB}" destId="{9057A7C5-03E8-4A93-83BA-23B2C016B73C}" srcOrd="0" destOrd="0" presId="urn:microsoft.com/office/officeart/2018/2/layout/IconVerticalSolidList"/>
    <dgm:cxn modelId="{29402628-3F44-44CB-B847-34159BBBDE7C}" srcId="{64BB8A5B-232A-4DF0-BAA3-3F3B17F011BB}" destId="{7B4961FC-8D30-4B35-97C1-9BD1887210CB}" srcOrd="2" destOrd="0" parTransId="{4C7FF195-1E6B-4EA5-9298-E825E79E3732}" sibTransId="{3EF0E9E7-2488-4BBA-B8B2-EB12896EAF45}"/>
    <dgm:cxn modelId="{37D8A76B-5B3C-48D6-9781-E2FFB232D512}" type="presOf" srcId="{64BB8A5B-232A-4DF0-BAA3-3F3B17F011BB}" destId="{E2AEB62E-69B0-42AD-9BDB-76370AA4EEE7}" srcOrd="0" destOrd="0" presId="urn:microsoft.com/office/officeart/2018/2/layout/IconVerticalSolidList"/>
    <dgm:cxn modelId="{F7F0BB6E-A53B-49CA-B124-CA370670BFA0}" srcId="{64BB8A5B-232A-4DF0-BAA3-3F3B17F011BB}" destId="{34DCAC94-A42B-404E-B84C-48E8C1B5AA74}" srcOrd="1" destOrd="0" parTransId="{A128577C-ED33-44C5-B104-63881401F070}" sibTransId="{B1B6FAB6-B289-4869-B19C-3D67DB31CC1C}"/>
    <dgm:cxn modelId="{EB31E56E-D00C-48E5-9EE0-1BEAE6D486D1}" type="presOf" srcId="{34DCAC94-A42B-404E-B84C-48E8C1B5AA74}" destId="{BE97BCEE-1B6D-4360-BB68-799C05CC9706}" srcOrd="0" destOrd="0" presId="urn:microsoft.com/office/officeart/2018/2/layout/IconVerticalSolidList"/>
    <dgm:cxn modelId="{B20BF480-F0B3-4A10-BFBD-5A9DDB242E73}" type="presOf" srcId="{EF56FE36-C073-48A8-B2F1-7DC94C02C9E8}" destId="{7C3646F0-3A72-40F4-AEF6-C7E2B5B00974}" srcOrd="0" destOrd="0" presId="urn:microsoft.com/office/officeart/2018/2/layout/IconVerticalSolidList"/>
    <dgm:cxn modelId="{7291EB97-F9D7-4CF7-B56F-D6A9D40E3D8C}" srcId="{64BB8A5B-232A-4DF0-BAA3-3F3B17F011BB}" destId="{8B915054-2AE5-4E25-9765-AC3A0A800771}" srcOrd="0" destOrd="0" parTransId="{509BCF1A-8FF3-46E3-AF5A-4B526D0D40BB}" sibTransId="{46FF9FBD-9BF7-47C2-94A2-C554283F74E2}"/>
    <dgm:cxn modelId="{1CB7E4B6-4788-4588-96CA-227C0018391A}" srcId="{64BB8A5B-232A-4DF0-BAA3-3F3B17F011BB}" destId="{EF56FE36-C073-48A8-B2F1-7DC94C02C9E8}" srcOrd="3" destOrd="0" parTransId="{F638EB10-EDFA-4F17-A037-F44719BE542F}" sibTransId="{1E1199BF-793F-4032-A9D3-0A29F05BAC67}"/>
    <dgm:cxn modelId="{974921E6-6D58-4842-ACD1-C154CE2D03E1}" type="presOf" srcId="{8B915054-2AE5-4E25-9765-AC3A0A800771}" destId="{24F03A0F-ED54-4152-BE2B-848C127F2F9D}" srcOrd="0" destOrd="0" presId="urn:microsoft.com/office/officeart/2018/2/layout/IconVerticalSolidList"/>
    <dgm:cxn modelId="{9BD83821-FA49-40A6-9F78-7A4F6E1B3EB8}" type="presParOf" srcId="{E2AEB62E-69B0-42AD-9BDB-76370AA4EEE7}" destId="{57C64FE4-193A-4550-8FC6-D204DFB97814}" srcOrd="0" destOrd="0" presId="urn:microsoft.com/office/officeart/2018/2/layout/IconVerticalSolidList"/>
    <dgm:cxn modelId="{E3393267-5EC8-4C42-94DC-6CECB0AB74D1}" type="presParOf" srcId="{57C64FE4-193A-4550-8FC6-D204DFB97814}" destId="{138288B7-0A76-4804-AEFC-4DE5E1CEF682}" srcOrd="0" destOrd="0" presId="urn:microsoft.com/office/officeart/2018/2/layout/IconVerticalSolidList"/>
    <dgm:cxn modelId="{17C77215-8EF9-4B57-9B7D-ACC41E9C79A7}" type="presParOf" srcId="{57C64FE4-193A-4550-8FC6-D204DFB97814}" destId="{BD161AFF-FD30-426A-918E-B2102288BDD6}" srcOrd="1" destOrd="0" presId="urn:microsoft.com/office/officeart/2018/2/layout/IconVerticalSolidList"/>
    <dgm:cxn modelId="{5149A019-DA89-42A0-81C9-579FC331C3AA}" type="presParOf" srcId="{57C64FE4-193A-4550-8FC6-D204DFB97814}" destId="{C91259FB-52B0-4354-A57E-A4591CE7422E}" srcOrd="2" destOrd="0" presId="urn:microsoft.com/office/officeart/2018/2/layout/IconVerticalSolidList"/>
    <dgm:cxn modelId="{4AE0D9BA-1747-4113-BF1F-D677888ACD3F}" type="presParOf" srcId="{57C64FE4-193A-4550-8FC6-D204DFB97814}" destId="{24F03A0F-ED54-4152-BE2B-848C127F2F9D}" srcOrd="3" destOrd="0" presId="urn:microsoft.com/office/officeart/2018/2/layout/IconVerticalSolidList"/>
    <dgm:cxn modelId="{A3B57820-AA71-4354-945D-44940E254906}" type="presParOf" srcId="{E2AEB62E-69B0-42AD-9BDB-76370AA4EEE7}" destId="{B4477D8E-0465-4408-BD40-E91693F5EFA4}" srcOrd="1" destOrd="0" presId="urn:microsoft.com/office/officeart/2018/2/layout/IconVerticalSolidList"/>
    <dgm:cxn modelId="{F5A633E1-0D9B-44C7-A94A-84DA72D8E18C}" type="presParOf" srcId="{E2AEB62E-69B0-42AD-9BDB-76370AA4EEE7}" destId="{5B023F29-1A5C-4ED1-9785-9BC546D11B1D}" srcOrd="2" destOrd="0" presId="urn:microsoft.com/office/officeart/2018/2/layout/IconVerticalSolidList"/>
    <dgm:cxn modelId="{A4A250F4-9499-4C0F-BC31-94B8320EF5E8}" type="presParOf" srcId="{5B023F29-1A5C-4ED1-9785-9BC546D11B1D}" destId="{25C343CF-4E6C-4C52-8CA1-011B982F1200}" srcOrd="0" destOrd="0" presId="urn:microsoft.com/office/officeart/2018/2/layout/IconVerticalSolidList"/>
    <dgm:cxn modelId="{3D6A924E-63E3-407B-B2A8-0CB731E4C5A7}" type="presParOf" srcId="{5B023F29-1A5C-4ED1-9785-9BC546D11B1D}" destId="{92BB4D56-B8AE-43D3-9C50-16C01097DF3A}" srcOrd="1" destOrd="0" presId="urn:microsoft.com/office/officeart/2018/2/layout/IconVerticalSolidList"/>
    <dgm:cxn modelId="{4015D4D2-43D6-4516-9F67-FA656AF62FD8}" type="presParOf" srcId="{5B023F29-1A5C-4ED1-9785-9BC546D11B1D}" destId="{615502F8-1218-426D-B67A-22F3A3C7EB1C}" srcOrd="2" destOrd="0" presId="urn:microsoft.com/office/officeart/2018/2/layout/IconVerticalSolidList"/>
    <dgm:cxn modelId="{BD86992B-C041-4F12-8495-60DBE51520A3}" type="presParOf" srcId="{5B023F29-1A5C-4ED1-9785-9BC546D11B1D}" destId="{BE97BCEE-1B6D-4360-BB68-799C05CC9706}" srcOrd="3" destOrd="0" presId="urn:microsoft.com/office/officeart/2018/2/layout/IconVerticalSolidList"/>
    <dgm:cxn modelId="{8D5A2F15-0A4A-4796-9246-515562600A04}" type="presParOf" srcId="{E2AEB62E-69B0-42AD-9BDB-76370AA4EEE7}" destId="{4B688D43-98C5-47CD-8314-B7A44A016A60}" srcOrd="3" destOrd="0" presId="urn:microsoft.com/office/officeart/2018/2/layout/IconVerticalSolidList"/>
    <dgm:cxn modelId="{F377CF9A-A2FC-4F07-92C1-EF10F9F2405F}" type="presParOf" srcId="{E2AEB62E-69B0-42AD-9BDB-76370AA4EEE7}" destId="{F2FE2B88-FD8F-4699-856C-57C71758D6D0}" srcOrd="4" destOrd="0" presId="urn:microsoft.com/office/officeart/2018/2/layout/IconVerticalSolidList"/>
    <dgm:cxn modelId="{B554DED9-F17A-46CA-AFD3-5394FFE65A38}" type="presParOf" srcId="{F2FE2B88-FD8F-4699-856C-57C71758D6D0}" destId="{AB884D57-DF21-499C-BE14-A17B843C3B70}" srcOrd="0" destOrd="0" presId="urn:microsoft.com/office/officeart/2018/2/layout/IconVerticalSolidList"/>
    <dgm:cxn modelId="{3141DB8C-AA2A-4204-A5D6-782517B439CD}" type="presParOf" srcId="{F2FE2B88-FD8F-4699-856C-57C71758D6D0}" destId="{AF17F911-5FC8-40B2-B586-449C79A87988}" srcOrd="1" destOrd="0" presId="urn:microsoft.com/office/officeart/2018/2/layout/IconVerticalSolidList"/>
    <dgm:cxn modelId="{708E9952-F8A5-40A9-9F16-0AB93A35F85C}" type="presParOf" srcId="{F2FE2B88-FD8F-4699-856C-57C71758D6D0}" destId="{11DA32CF-0621-4376-A281-47843495632A}" srcOrd="2" destOrd="0" presId="urn:microsoft.com/office/officeart/2018/2/layout/IconVerticalSolidList"/>
    <dgm:cxn modelId="{6616192D-06B1-44D2-B8D2-F7C5128A87D7}" type="presParOf" srcId="{F2FE2B88-FD8F-4699-856C-57C71758D6D0}" destId="{9057A7C5-03E8-4A93-83BA-23B2C016B73C}" srcOrd="3" destOrd="0" presId="urn:microsoft.com/office/officeart/2018/2/layout/IconVerticalSolidList"/>
    <dgm:cxn modelId="{3015F14E-B2B1-4C13-8D79-820C80AD0E47}" type="presParOf" srcId="{E2AEB62E-69B0-42AD-9BDB-76370AA4EEE7}" destId="{BCADBBC6-5420-43EB-9128-C911EF22CC37}" srcOrd="5" destOrd="0" presId="urn:microsoft.com/office/officeart/2018/2/layout/IconVerticalSolidList"/>
    <dgm:cxn modelId="{F2C8D772-110F-4023-AECB-43F5463B4A31}" type="presParOf" srcId="{E2AEB62E-69B0-42AD-9BDB-76370AA4EEE7}" destId="{C3C0881C-BC9B-4600-8371-D079C8092781}" srcOrd="6" destOrd="0" presId="urn:microsoft.com/office/officeart/2018/2/layout/IconVerticalSolidList"/>
    <dgm:cxn modelId="{95751738-B88B-4CF2-B4FC-1F9376491DDD}" type="presParOf" srcId="{C3C0881C-BC9B-4600-8371-D079C8092781}" destId="{87A67195-AC6F-4BAB-B62B-14297C13AC7A}" srcOrd="0" destOrd="0" presId="urn:microsoft.com/office/officeart/2018/2/layout/IconVerticalSolidList"/>
    <dgm:cxn modelId="{F66E0707-0287-4328-B5E6-72147D0ABB72}" type="presParOf" srcId="{C3C0881C-BC9B-4600-8371-D079C8092781}" destId="{8124E288-24C0-4887-B190-B9DC0E176016}" srcOrd="1" destOrd="0" presId="urn:microsoft.com/office/officeart/2018/2/layout/IconVerticalSolidList"/>
    <dgm:cxn modelId="{6504587E-B0A7-466A-B1D8-AF3DB9DFCC72}" type="presParOf" srcId="{C3C0881C-BC9B-4600-8371-D079C8092781}" destId="{430A7228-8A7A-4DC3-A7D3-034EE31D1B45}" srcOrd="2" destOrd="0" presId="urn:microsoft.com/office/officeart/2018/2/layout/IconVerticalSolidList"/>
    <dgm:cxn modelId="{AD39CEA5-13C6-4214-89B2-41F928CDF51F}" type="presParOf" srcId="{C3C0881C-BC9B-4600-8371-D079C8092781}" destId="{7C3646F0-3A72-40F4-AEF6-C7E2B5B009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BB8A5B-232A-4DF0-BAA3-3F3B17F011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915054-2AE5-4E25-9765-AC3A0A8007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Alternative modules’ indicators are aligned</a:t>
          </a:r>
          <a:endParaRPr lang="en-US" sz="1500"/>
        </a:p>
      </dgm:t>
    </dgm:pt>
    <dgm:pt modelId="{509BCF1A-8FF3-46E3-AF5A-4B526D0D40BB}" type="parTrans" cxnId="{7291EB97-F9D7-4CF7-B56F-D6A9D40E3D8C}">
      <dgm:prSet/>
      <dgm:spPr/>
      <dgm:t>
        <a:bodyPr/>
        <a:lstStyle/>
        <a:p>
          <a:endParaRPr lang="en-US" sz="1600"/>
        </a:p>
      </dgm:t>
    </dgm:pt>
    <dgm:pt modelId="{46FF9FBD-9BF7-47C2-94A2-C554283F74E2}" type="sibTrans" cxnId="{7291EB97-F9D7-4CF7-B56F-D6A9D40E3D8C}">
      <dgm:prSet/>
      <dgm:spPr/>
      <dgm:t>
        <a:bodyPr/>
        <a:lstStyle/>
        <a:p>
          <a:endParaRPr lang="en-US" sz="1600"/>
        </a:p>
      </dgm:t>
    </dgm:pt>
    <dgm:pt modelId="{34DCAC94-A42B-404E-B84C-48E8C1B5AA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Reduced open-ended/narrative indicator types</a:t>
          </a:r>
          <a:endParaRPr lang="en-US" sz="1500"/>
        </a:p>
      </dgm:t>
    </dgm:pt>
    <dgm:pt modelId="{A128577C-ED33-44C5-B104-63881401F070}" type="parTrans" cxnId="{F7F0BB6E-A53B-49CA-B124-CA370670BFA0}">
      <dgm:prSet/>
      <dgm:spPr/>
      <dgm:t>
        <a:bodyPr/>
        <a:lstStyle/>
        <a:p>
          <a:endParaRPr lang="en-US" sz="1600"/>
        </a:p>
      </dgm:t>
    </dgm:pt>
    <dgm:pt modelId="{B1B6FAB6-B289-4869-B19C-3D67DB31CC1C}" type="sibTrans" cxnId="{F7F0BB6E-A53B-49CA-B124-CA370670BFA0}">
      <dgm:prSet/>
      <dgm:spPr/>
      <dgm:t>
        <a:bodyPr/>
        <a:lstStyle/>
        <a:p>
          <a:endParaRPr lang="en-US" sz="1600"/>
        </a:p>
      </dgm:t>
    </dgm:pt>
    <dgm:pt modelId="{EF56FE36-C073-48A8-B2F1-7DC94C02C9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More focused questions on due diligence, materiality analysis and monitoring </a:t>
          </a:r>
          <a:endParaRPr lang="en-US" sz="1500"/>
        </a:p>
      </dgm:t>
    </dgm:pt>
    <dgm:pt modelId="{F638EB10-EDFA-4F17-A037-F44719BE542F}" type="parTrans" cxnId="{1CB7E4B6-4788-4588-96CA-227C0018391A}">
      <dgm:prSet/>
      <dgm:spPr/>
      <dgm:t>
        <a:bodyPr/>
        <a:lstStyle/>
        <a:p>
          <a:endParaRPr lang="en-US" sz="1600"/>
        </a:p>
      </dgm:t>
    </dgm:pt>
    <dgm:pt modelId="{1E1199BF-793F-4032-A9D3-0A29F05BAC67}" type="sibTrans" cxnId="{1CB7E4B6-4788-4588-96CA-227C0018391A}">
      <dgm:prSet/>
      <dgm:spPr/>
      <dgm:t>
        <a:bodyPr/>
        <a:lstStyle/>
        <a:p>
          <a:endParaRPr lang="en-US" sz="1600"/>
        </a:p>
      </dgm:t>
    </dgm:pt>
    <dgm:pt modelId="{7B4961FC-8D30-4B35-97C1-9BD188721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Reduced logic within the modules</a:t>
          </a:r>
          <a:endParaRPr lang="en-US" sz="1500"/>
        </a:p>
      </dgm:t>
    </dgm:pt>
    <dgm:pt modelId="{4C7FF195-1E6B-4EA5-9298-E825E79E3732}" type="parTrans" cxnId="{29402628-3F44-44CB-B847-34159BBBDE7C}">
      <dgm:prSet/>
      <dgm:spPr/>
      <dgm:t>
        <a:bodyPr/>
        <a:lstStyle/>
        <a:p>
          <a:endParaRPr lang="en-GB" sz="1600"/>
        </a:p>
      </dgm:t>
    </dgm:pt>
    <dgm:pt modelId="{3EF0E9E7-2488-4BBA-B8B2-EB12896EAF45}" type="sibTrans" cxnId="{29402628-3F44-44CB-B847-34159BBBDE7C}">
      <dgm:prSet/>
      <dgm:spPr/>
      <dgm:t>
        <a:bodyPr/>
        <a:lstStyle/>
        <a:p>
          <a:endParaRPr lang="en-GB" sz="1600"/>
        </a:p>
      </dgm:t>
    </dgm:pt>
    <dgm:pt modelId="{7927FD1B-11A7-4936-99AB-41E57A92F5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b="0"/>
            <a:t>Infrastructure module mandatory to report in 2021</a:t>
          </a:r>
        </a:p>
      </dgm:t>
    </dgm:pt>
    <dgm:pt modelId="{EFF9B8AB-D814-4D79-9BCF-1A983D19F610}" type="parTrans" cxnId="{FE615EEE-7153-4617-A064-31AA74EC8E6B}">
      <dgm:prSet/>
      <dgm:spPr/>
      <dgm:t>
        <a:bodyPr/>
        <a:lstStyle/>
        <a:p>
          <a:endParaRPr lang="en-GB" sz="1600"/>
        </a:p>
      </dgm:t>
    </dgm:pt>
    <dgm:pt modelId="{CE2BAC8A-24FC-45F2-ADAD-F7749E64E771}" type="sibTrans" cxnId="{FE615EEE-7153-4617-A064-31AA74EC8E6B}">
      <dgm:prSet/>
      <dgm:spPr/>
      <dgm:t>
        <a:bodyPr/>
        <a:lstStyle/>
        <a:p>
          <a:endParaRPr lang="en-GB" sz="1600"/>
        </a:p>
      </dgm:t>
    </dgm:pt>
    <dgm:pt modelId="{E2AEB62E-69B0-42AD-9BDB-76370AA4EEE7}" type="pres">
      <dgm:prSet presAssocID="{64BB8A5B-232A-4DF0-BAA3-3F3B17F011BB}" presName="root" presStyleCnt="0">
        <dgm:presLayoutVars>
          <dgm:dir/>
          <dgm:resizeHandles val="exact"/>
        </dgm:presLayoutVars>
      </dgm:prSet>
      <dgm:spPr/>
    </dgm:pt>
    <dgm:pt modelId="{57C64FE4-193A-4550-8FC6-D204DFB97814}" type="pres">
      <dgm:prSet presAssocID="{8B915054-2AE5-4E25-9765-AC3A0A800771}" presName="compNode" presStyleCnt="0"/>
      <dgm:spPr/>
    </dgm:pt>
    <dgm:pt modelId="{138288B7-0A76-4804-AEFC-4DE5E1CEF682}" type="pres">
      <dgm:prSet presAssocID="{8B915054-2AE5-4E25-9765-AC3A0A800771}" presName="bgRect" presStyleLbl="bgShp" presStyleIdx="0" presStyleCnt="5"/>
      <dgm:spPr/>
    </dgm:pt>
    <dgm:pt modelId="{BD161AFF-FD30-426A-918E-B2102288BDD6}" type="pres">
      <dgm:prSet presAssocID="{8B915054-2AE5-4E25-9765-AC3A0A80077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1259FB-52B0-4354-A57E-A4591CE7422E}" type="pres">
      <dgm:prSet presAssocID="{8B915054-2AE5-4E25-9765-AC3A0A800771}" presName="spaceRect" presStyleCnt="0"/>
      <dgm:spPr/>
    </dgm:pt>
    <dgm:pt modelId="{24F03A0F-ED54-4152-BE2B-848C127F2F9D}" type="pres">
      <dgm:prSet presAssocID="{8B915054-2AE5-4E25-9765-AC3A0A800771}" presName="parTx" presStyleLbl="revTx" presStyleIdx="0" presStyleCnt="5">
        <dgm:presLayoutVars>
          <dgm:chMax val="0"/>
          <dgm:chPref val="0"/>
        </dgm:presLayoutVars>
      </dgm:prSet>
      <dgm:spPr/>
    </dgm:pt>
    <dgm:pt modelId="{B4477D8E-0465-4408-BD40-E91693F5EFA4}" type="pres">
      <dgm:prSet presAssocID="{46FF9FBD-9BF7-47C2-94A2-C554283F74E2}" presName="sibTrans" presStyleCnt="0"/>
      <dgm:spPr/>
    </dgm:pt>
    <dgm:pt modelId="{5B023F29-1A5C-4ED1-9785-9BC546D11B1D}" type="pres">
      <dgm:prSet presAssocID="{34DCAC94-A42B-404E-B84C-48E8C1B5AA74}" presName="compNode" presStyleCnt="0"/>
      <dgm:spPr/>
    </dgm:pt>
    <dgm:pt modelId="{25C343CF-4E6C-4C52-8CA1-011B982F1200}" type="pres">
      <dgm:prSet presAssocID="{34DCAC94-A42B-404E-B84C-48E8C1B5AA74}" presName="bgRect" presStyleLbl="bgShp" presStyleIdx="1" presStyleCnt="5"/>
      <dgm:spPr/>
    </dgm:pt>
    <dgm:pt modelId="{92BB4D56-B8AE-43D3-9C50-16C01097DF3A}" type="pres">
      <dgm:prSet presAssocID="{34DCAC94-A42B-404E-B84C-48E8C1B5AA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15502F8-1218-426D-B67A-22F3A3C7EB1C}" type="pres">
      <dgm:prSet presAssocID="{34DCAC94-A42B-404E-B84C-48E8C1B5AA74}" presName="spaceRect" presStyleCnt="0"/>
      <dgm:spPr/>
    </dgm:pt>
    <dgm:pt modelId="{BE97BCEE-1B6D-4360-BB68-799C05CC9706}" type="pres">
      <dgm:prSet presAssocID="{34DCAC94-A42B-404E-B84C-48E8C1B5AA74}" presName="parTx" presStyleLbl="revTx" presStyleIdx="1" presStyleCnt="5">
        <dgm:presLayoutVars>
          <dgm:chMax val="0"/>
          <dgm:chPref val="0"/>
        </dgm:presLayoutVars>
      </dgm:prSet>
      <dgm:spPr/>
    </dgm:pt>
    <dgm:pt modelId="{4B688D43-98C5-47CD-8314-B7A44A016A60}" type="pres">
      <dgm:prSet presAssocID="{B1B6FAB6-B289-4869-B19C-3D67DB31CC1C}" presName="sibTrans" presStyleCnt="0"/>
      <dgm:spPr/>
    </dgm:pt>
    <dgm:pt modelId="{F2FE2B88-FD8F-4699-856C-57C71758D6D0}" type="pres">
      <dgm:prSet presAssocID="{7B4961FC-8D30-4B35-97C1-9BD1887210CB}" presName="compNode" presStyleCnt="0"/>
      <dgm:spPr/>
    </dgm:pt>
    <dgm:pt modelId="{AB884D57-DF21-499C-BE14-A17B843C3B70}" type="pres">
      <dgm:prSet presAssocID="{7B4961FC-8D30-4B35-97C1-9BD1887210CB}" presName="bgRect" presStyleLbl="bgShp" presStyleIdx="2" presStyleCnt="5"/>
      <dgm:spPr/>
    </dgm:pt>
    <dgm:pt modelId="{AF17F911-5FC8-40B2-B586-449C79A87988}" type="pres">
      <dgm:prSet presAssocID="{7B4961FC-8D30-4B35-97C1-9BD1887210C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1DA32CF-0621-4376-A281-47843495632A}" type="pres">
      <dgm:prSet presAssocID="{7B4961FC-8D30-4B35-97C1-9BD1887210CB}" presName="spaceRect" presStyleCnt="0"/>
      <dgm:spPr/>
    </dgm:pt>
    <dgm:pt modelId="{9057A7C5-03E8-4A93-83BA-23B2C016B73C}" type="pres">
      <dgm:prSet presAssocID="{7B4961FC-8D30-4B35-97C1-9BD1887210CB}" presName="parTx" presStyleLbl="revTx" presStyleIdx="2" presStyleCnt="5">
        <dgm:presLayoutVars>
          <dgm:chMax val="0"/>
          <dgm:chPref val="0"/>
        </dgm:presLayoutVars>
      </dgm:prSet>
      <dgm:spPr/>
    </dgm:pt>
    <dgm:pt modelId="{BCADBBC6-5420-43EB-9128-C911EF22CC37}" type="pres">
      <dgm:prSet presAssocID="{3EF0E9E7-2488-4BBA-B8B2-EB12896EAF45}" presName="sibTrans" presStyleCnt="0"/>
      <dgm:spPr/>
    </dgm:pt>
    <dgm:pt modelId="{C3C0881C-BC9B-4600-8371-D079C8092781}" type="pres">
      <dgm:prSet presAssocID="{EF56FE36-C073-48A8-B2F1-7DC94C02C9E8}" presName="compNode" presStyleCnt="0"/>
      <dgm:spPr/>
    </dgm:pt>
    <dgm:pt modelId="{87A67195-AC6F-4BAB-B62B-14297C13AC7A}" type="pres">
      <dgm:prSet presAssocID="{EF56FE36-C073-48A8-B2F1-7DC94C02C9E8}" presName="bgRect" presStyleLbl="bgShp" presStyleIdx="3" presStyleCnt="5"/>
      <dgm:spPr/>
    </dgm:pt>
    <dgm:pt modelId="{8124E288-24C0-4887-B190-B9DC0E176016}" type="pres">
      <dgm:prSet presAssocID="{EF56FE36-C073-48A8-B2F1-7DC94C02C9E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30A7228-8A7A-4DC3-A7D3-034EE31D1B45}" type="pres">
      <dgm:prSet presAssocID="{EF56FE36-C073-48A8-B2F1-7DC94C02C9E8}" presName="spaceRect" presStyleCnt="0"/>
      <dgm:spPr/>
    </dgm:pt>
    <dgm:pt modelId="{7C3646F0-3A72-40F4-AEF6-C7E2B5B00974}" type="pres">
      <dgm:prSet presAssocID="{EF56FE36-C073-48A8-B2F1-7DC94C02C9E8}" presName="parTx" presStyleLbl="revTx" presStyleIdx="3" presStyleCnt="5" custScaleX="99632" custLinFactNeighborX="8497">
        <dgm:presLayoutVars>
          <dgm:chMax val="0"/>
          <dgm:chPref val="0"/>
        </dgm:presLayoutVars>
      </dgm:prSet>
      <dgm:spPr/>
    </dgm:pt>
    <dgm:pt modelId="{9CC3F967-07BD-44B6-866D-EB12EBD74B84}" type="pres">
      <dgm:prSet presAssocID="{1E1199BF-793F-4032-A9D3-0A29F05BAC67}" presName="sibTrans" presStyleCnt="0"/>
      <dgm:spPr/>
    </dgm:pt>
    <dgm:pt modelId="{B75B1F7B-DAFE-4AC1-AA32-AB9B63BA7FD5}" type="pres">
      <dgm:prSet presAssocID="{7927FD1B-11A7-4936-99AB-41E57A92F5F6}" presName="compNode" presStyleCnt="0"/>
      <dgm:spPr/>
    </dgm:pt>
    <dgm:pt modelId="{CE79AB31-7B8B-4400-A4B8-212D81F608F3}" type="pres">
      <dgm:prSet presAssocID="{7927FD1B-11A7-4936-99AB-41E57A92F5F6}" presName="bgRect" presStyleLbl="bgShp" presStyleIdx="4" presStyleCnt="5"/>
      <dgm:spPr/>
    </dgm:pt>
    <dgm:pt modelId="{28E40D52-A824-4ABF-AF5B-66844F2F0085}" type="pres">
      <dgm:prSet presAssocID="{7927FD1B-11A7-4936-99AB-41E57A92F5F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BFE6ABB-4262-4B9D-9D8A-4DF9EC6207C1}" type="pres">
      <dgm:prSet presAssocID="{7927FD1B-11A7-4936-99AB-41E57A92F5F6}" presName="spaceRect" presStyleCnt="0"/>
      <dgm:spPr/>
    </dgm:pt>
    <dgm:pt modelId="{A220F8A8-B450-4008-B7B9-F2B73A7B4D5A}" type="pres">
      <dgm:prSet presAssocID="{7927FD1B-11A7-4936-99AB-41E57A92F5F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08C2A00-C60C-41D1-A638-E6C05E8067A9}" type="presOf" srcId="{7B4961FC-8D30-4B35-97C1-9BD1887210CB}" destId="{9057A7C5-03E8-4A93-83BA-23B2C016B73C}" srcOrd="0" destOrd="0" presId="urn:microsoft.com/office/officeart/2018/2/layout/IconVerticalSolidList"/>
    <dgm:cxn modelId="{29402628-3F44-44CB-B847-34159BBBDE7C}" srcId="{64BB8A5B-232A-4DF0-BAA3-3F3B17F011BB}" destId="{7B4961FC-8D30-4B35-97C1-9BD1887210CB}" srcOrd="2" destOrd="0" parTransId="{4C7FF195-1E6B-4EA5-9298-E825E79E3732}" sibTransId="{3EF0E9E7-2488-4BBA-B8B2-EB12896EAF45}"/>
    <dgm:cxn modelId="{37D8A76B-5B3C-48D6-9781-E2FFB232D512}" type="presOf" srcId="{64BB8A5B-232A-4DF0-BAA3-3F3B17F011BB}" destId="{E2AEB62E-69B0-42AD-9BDB-76370AA4EEE7}" srcOrd="0" destOrd="0" presId="urn:microsoft.com/office/officeart/2018/2/layout/IconVerticalSolidList"/>
    <dgm:cxn modelId="{F7F0BB6E-A53B-49CA-B124-CA370670BFA0}" srcId="{64BB8A5B-232A-4DF0-BAA3-3F3B17F011BB}" destId="{34DCAC94-A42B-404E-B84C-48E8C1B5AA74}" srcOrd="1" destOrd="0" parTransId="{A128577C-ED33-44C5-B104-63881401F070}" sibTransId="{B1B6FAB6-B289-4869-B19C-3D67DB31CC1C}"/>
    <dgm:cxn modelId="{EB31E56E-D00C-48E5-9EE0-1BEAE6D486D1}" type="presOf" srcId="{34DCAC94-A42B-404E-B84C-48E8C1B5AA74}" destId="{BE97BCEE-1B6D-4360-BB68-799C05CC9706}" srcOrd="0" destOrd="0" presId="urn:microsoft.com/office/officeart/2018/2/layout/IconVerticalSolidList"/>
    <dgm:cxn modelId="{B791914F-B930-4301-92B7-6DEEDB363F97}" type="presOf" srcId="{7927FD1B-11A7-4936-99AB-41E57A92F5F6}" destId="{A220F8A8-B450-4008-B7B9-F2B73A7B4D5A}" srcOrd="0" destOrd="0" presId="urn:microsoft.com/office/officeart/2018/2/layout/IconVerticalSolidList"/>
    <dgm:cxn modelId="{B20BF480-F0B3-4A10-BFBD-5A9DDB242E73}" type="presOf" srcId="{EF56FE36-C073-48A8-B2F1-7DC94C02C9E8}" destId="{7C3646F0-3A72-40F4-AEF6-C7E2B5B00974}" srcOrd="0" destOrd="0" presId="urn:microsoft.com/office/officeart/2018/2/layout/IconVerticalSolidList"/>
    <dgm:cxn modelId="{7291EB97-F9D7-4CF7-B56F-D6A9D40E3D8C}" srcId="{64BB8A5B-232A-4DF0-BAA3-3F3B17F011BB}" destId="{8B915054-2AE5-4E25-9765-AC3A0A800771}" srcOrd="0" destOrd="0" parTransId="{509BCF1A-8FF3-46E3-AF5A-4B526D0D40BB}" sibTransId="{46FF9FBD-9BF7-47C2-94A2-C554283F74E2}"/>
    <dgm:cxn modelId="{1CB7E4B6-4788-4588-96CA-227C0018391A}" srcId="{64BB8A5B-232A-4DF0-BAA3-3F3B17F011BB}" destId="{EF56FE36-C073-48A8-B2F1-7DC94C02C9E8}" srcOrd="3" destOrd="0" parTransId="{F638EB10-EDFA-4F17-A037-F44719BE542F}" sibTransId="{1E1199BF-793F-4032-A9D3-0A29F05BAC67}"/>
    <dgm:cxn modelId="{974921E6-6D58-4842-ACD1-C154CE2D03E1}" type="presOf" srcId="{8B915054-2AE5-4E25-9765-AC3A0A800771}" destId="{24F03A0F-ED54-4152-BE2B-848C127F2F9D}" srcOrd="0" destOrd="0" presId="urn:microsoft.com/office/officeart/2018/2/layout/IconVerticalSolidList"/>
    <dgm:cxn modelId="{FE615EEE-7153-4617-A064-31AA74EC8E6B}" srcId="{64BB8A5B-232A-4DF0-BAA3-3F3B17F011BB}" destId="{7927FD1B-11A7-4936-99AB-41E57A92F5F6}" srcOrd="4" destOrd="0" parTransId="{EFF9B8AB-D814-4D79-9BCF-1A983D19F610}" sibTransId="{CE2BAC8A-24FC-45F2-ADAD-F7749E64E771}"/>
    <dgm:cxn modelId="{9BD83821-FA49-40A6-9F78-7A4F6E1B3EB8}" type="presParOf" srcId="{E2AEB62E-69B0-42AD-9BDB-76370AA4EEE7}" destId="{57C64FE4-193A-4550-8FC6-D204DFB97814}" srcOrd="0" destOrd="0" presId="urn:microsoft.com/office/officeart/2018/2/layout/IconVerticalSolidList"/>
    <dgm:cxn modelId="{E3393267-5EC8-4C42-94DC-6CECB0AB74D1}" type="presParOf" srcId="{57C64FE4-193A-4550-8FC6-D204DFB97814}" destId="{138288B7-0A76-4804-AEFC-4DE5E1CEF682}" srcOrd="0" destOrd="0" presId="urn:microsoft.com/office/officeart/2018/2/layout/IconVerticalSolidList"/>
    <dgm:cxn modelId="{17C77215-8EF9-4B57-9B7D-ACC41E9C79A7}" type="presParOf" srcId="{57C64FE4-193A-4550-8FC6-D204DFB97814}" destId="{BD161AFF-FD30-426A-918E-B2102288BDD6}" srcOrd="1" destOrd="0" presId="urn:microsoft.com/office/officeart/2018/2/layout/IconVerticalSolidList"/>
    <dgm:cxn modelId="{5149A019-DA89-42A0-81C9-579FC331C3AA}" type="presParOf" srcId="{57C64FE4-193A-4550-8FC6-D204DFB97814}" destId="{C91259FB-52B0-4354-A57E-A4591CE7422E}" srcOrd="2" destOrd="0" presId="urn:microsoft.com/office/officeart/2018/2/layout/IconVerticalSolidList"/>
    <dgm:cxn modelId="{4AE0D9BA-1747-4113-BF1F-D677888ACD3F}" type="presParOf" srcId="{57C64FE4-193A-4550-8FC6-D204DFB97814}" destId="{24F03A0F-ED54-4152-BE2B-848C127F2F9D}" srcOrd="3" destOrd="0" presId="urn:microsoft.com/office/officeart/2018/2/layout/IconVerticalSolidList"/>
    <dgm:cxn modelId="{A3B57820-AA71-4354-945D-44940E254906}" type="presParOf" srcId="{E2AEB62E-69B0-42AD-9BDB-76370AA4EEE7}" destId="{B4477D8E-0465-4408-BD40-E91693F5EFA4}" srcOrd="1" destOrd="0" presId="urn:microsoft.com/office/officeart/2018/2/layout/IconVerticalSolidList"/>
    <dgm:cxn modelId="{F5A633E1-0D9B-44C7-A94A-84DA72D8E18C}" type="presParOf" srcId="{E2AEB62E-69B0-42AD-9BDB-76370AA4EEE7}" destId="{5B023F29-1A5C-4ED1-9785-9BC546D11B1D}" srcOrd="2" destOrd="0" presId="urn:microsoft.com/office/officeart/2018/2/layout/IconVerticalSolidList"/>
    <dgm:cxn modelId="{A4A250F4-9499-4C0F-BC31-94B8320EF5E8}" type="presParOf" srcId="{5B023F29-1A5C-4ED1-9785-9BC546D11B1D}" destId="{25C343CF-4E6C-4C52-8CA1-011B982F1200}" srcOrd="0" destOrd="0" presId="urn:microsoft.com/office/officeart/2018/2/layout/IconVerticalSolidList"/>
    <dgm:cxn modelId="{3D6A924E-63E3-407B-B2A8-0CB731E4C5A7}" type="presParOf" srcId="{5B023F29-1A5C-4ED1-9785-9BC546D11B1D}" destId="{92BB4D56-B8AE-43D3-9C50-16C01097DF3A}" srcOrd="1" destOrd="0" presId="urn:microsoft.com/office/officeart/2018/2/layout/IconVerticalSolidList"/>
    <dgm:cxn modelId="{4015D4D2-43D6-4516-9F67-FA656AF62FD8}" type="presParOf" srcId="{5B023F29-1A5C-4ED1-9785-9BC546D11B1D}" destId="{615502F8-1218-426D-B67A-22F3A3C7EB1C}" srcOrd="2" destOrd="0" presId="urn:microsoft.com/office/officeart/2018/2/layout/IconVerticalSolidList"/>
    <dgm:cxn modelId="{BD86992B-C041-4F12-8495-60DBE51520A3}" type="presParOf" srcId="{5B023F29-1A5C-4ED1-9785-9BC546D11B1D}" destId="{BE97BCEE-1B6D-4360-BB68-799C05CC9706}" srcOrd="3" destOrd="0" presId="urn:microsoft.com/office/officeart/2018/2/layout/IconVerticalSolidList"/>
    <dgm:cxn modelId="{8D5A2F15-0A4A-4796-9246-515562600A04}" type="presParOf" srcId="{E2AEB62E-69B0-42AD-9BDB-76370AA4EEE7}" destId="{4B688D43-98C5-47CD-8314-B7A44A016A60}" srcOrd="3" destOrd="0" presId="urn:microsoft.com/office/officeart/2018/2/layout/IconVerticalSolidList"/>
    <dgm:cxn modelId="{F377CF9A-A2FC-4F07-92C1-EF10F9F2405F}" type="presParOf" srcId="{E2AEB62E-69B0-42AD-9BDB-76370AA4EEE7}" destId="{F2FE2B88-FD8F-4699-856C-57C71758D6D0}" srcOrd="4" destOrd="0" presId="urn:microsoft.com/office/officeart/2018/2/layout/IconVerticalSolidList"/>
    <dgm:cxn modelId="{B554DED9-F17A-46CA-AFD3-5394FFE65A38}" type="presParOf" srcId="{F2FE2B88-FD8F-4699-856C-57C71758D6D0}" destId="{AB884D57-DF21-499C-BE14-A17B843C3B70}" srcOrd="0" destOrd="0" presId="urn:microsoft.com/office/officeart/2018/2/layout/IconVerticalSolidList"/>
    <dgm:cxn modelId="{3141DB8C-AA2A-4204-A5D6-782517B439CD}" type="presParOf" srcId="{F2FE2B88-FD8F-4699-856C-57C71758D6D0}" destId="{AF17F911-5FC8-40B2-B586-449C79A87988}" srcOrd="1" destOrd="0" presId="urn:microsoft.com/office/officeart/2018/2/layout/IconVerticalSolidList"/>
    <dgm:cxn modelId="{708E9952-F8A5-40A9-9F16-0AB93A35F85C}" type="presParOf" srcId="{F2FE2B88-FD8F-4699-856C-57C71758D6D0}" destId="{11DA32CF-0621-4376-A281-47843495632A}" srcOrd="2" destOrd="0" presId="urn:microsoft.com/office/officeart/2018/2/layout/IconVerticalSolidList"/>
    <dgm:cxn modelId="{6616192D-06B1-44D2-B8D2-F7C5128A87D7}" type="presParOf" srcId="{F2FE2B88-FD8F-4699-856C-57C71758D6D0}" destId="{9057A7C5-03E8-4A93-83BA-23B2C016B73C}" srcOrd="3" destOrd="0" presId="urn:microsoft.com/office/officeart/2018/2/layout/IconVerticalSolidList"/>
    <dgm:cxn modelId="{3015F14E-B2B1-4C13-8D79-820C80AD0E47}" type="presParOf" srcId="{E2AEB62E-69B0-42AD-9BDB-76370AA4EEE7}" destId="{BCADBBC6-5420-43EB-9128-C911EF22CC37}" srcOrd="5" destOrd="0" presId="urn:microsoft.com/office/officeart/2018/2/layout/IconVerticalSolidList"/>
    <dgm:cxn modelId="{F2C8D772-110F-4023-AECB-43F5463B4A31}" type="presParOf" srcId="{E2AEB62E-69B0-42AD-9BDB-76370AA4EEE7}" destId="{C3C0881C-BC9B-4600-8371-D079C8092781}" srcOrd="6" destOrd="0" presId="urn:microsoft.com/office/officeart/2018/2/layout/IconVerticalSolidList"/>
    <dgm:cxn modelId="{95751738-B88B-4CF2-B4FC-1F9376491DDD}" type="presParOf" srcId="{C3C0881C-BC9B-4600-8371-D079C8092781}" destId="{87A67195-AC6F-4BAB-B62B-14297C13AC7A}" srcOrd="0" destOrd="0" presId="urn:microsoft.com/office/officeart/2018/2/layout/IconVerticalSolidList"/>
    <dgm:cxn modelId="{F66E0707-0287-4328-B5E6-72147D0ABB72}" type="presParOf" srcId="{C3C0881C-BC9B-4600-8371-D079C8092781}" destId="{8124E288-24C0-4887-B190-B9DC0E176016}" srcOrd="1" destOrd="0" presId="urn:microsoft.com/office/officeart/2018/2/layout/IconVerticalSolidList"/>
    <dgm:cxn modelId="{6504587E-B0A7-466A-B1D8-AF3DB9DFCC72}" type="presParOf" srcId="{C3C0881C-BC9B-4600-8371-D079C8092781}" destId="{430A7228-8A7A-4DC3-A7D3-034EE31D1B45}" srcOrd="2" destOrd="0" presId="urn:microsoft.com/office/officeart/2018/2/layout/IconVerticalSolidList"/>
    <dgm:cxn modelId="{AD39CEA5-13C6-4214-89B2-41F928CDF51F}" type="presParOf" srcId="{C3C0881C-BC9B-4600-8371-D079C8092781}" destId="{7C3646F0-3A72-40F4-AEF6-C7E2B5B00974}" srcOrd="3" destOrd="0" presId="urn:microsoft.com/office/officeart/2018/2/layout/IconVerticalSolidList"/>
    <dgm:cxn modelId="{56AD9C71-705E-4090-AF06-700269A58CB3}" type="presParOf" srcId="{E2AEB62E-69B0-42AD-9BDB-76370AA4EEE7}" destId="{9CC3F967-07BD-44B6-866D-EB12EBD74B84}" srcOrd="7" destOrd="0" presId="urn:microsoft.com/office/officeart/2018/2/layout/IconVerticalSolidList"/>
    <dgm:cxn modelId="{CA33FA3F-41C9-4C0A-BC40-9D1272AAD1F0}" type="presParOf" srcId="{E2AEB62E-69B0-42AD-9BDB-76370AA4EEE7}" destId="{B75B1F7B-DAFE-4AC1-AA32-AB9B63BA7FD5}" srcOrd="8" destOrd="0" presId="urn:microsoft.com/office/officeart/2018/2/layout/IconVerticalSolidList"/>
    <dgm:cxn modelId="{07A28317-49D2-43EC-BD6A-A774C3AB1168}" type="presParOf" srcId="{B75B1F7B-DAFE-4AC1-AA32-AB9B63BA7FD5}" destId="{CE79AB31-7B8B-4400-A4B8-212D81F608F3}" srcOrd="0" destOrd="0" presId="urn:microsoft.com/office/officeart/2018/2/layout/IconVerticalSolidList"/>
    <dgm:cxn modelId="{314D63E3-C6E1-4B85-A4B3-B33B3E037286}" type="presParOf" srcId="{B75B1F7B-DAFE-4AC1-AA32-AB9B63BA7FD5}" destId="{28E40D52-A824-4ABF-AF5B-66844F2F0085}" srcOrd="1" destOrd="0" presId="urn:microsoft.com/office/officeart/2018/2/layout/IconVerticalSolidList"/>
    <dgm:cxn modelId="{CC6248FC-8B64-40F9-A296-D8AFDE76942D}" type="presParOf" srcId="{B75B1F7B-DAFE-4AC1-AA32-AB9B63BA7FD5}" destId="{6BFE6ABB-4262-4B9D-9D8A-4DF9EC6207C1}" srcOrd="2" destOrd="0" presId="urn:microsoft.com/office/officeart/2018/2/layout/IconVerticalSolidList"/>
    <dgm:cxn modelId="{400B14EC-2C39-4687-85D5-F1946656AC43}" type="presParOf" srcId="{B75B1F7B-DAFE-4AC1-AA32-AB9B63BA7FD5}" destId="{A220F8A8-B450-4008-B7B9-F2B73A7B4D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BB8A5B-232A-4DF0-BAA3-3F3B17F011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915054-2AE5-4E25-9765-AC3A0A8007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Assessed for the first time in 2021</a:t>
          </a:r>
          <a:endParaRPr lang="en-US" sz="1500"/>
        </a:p>
      </dgm:t>
    </dgm:pt>
    <dgm:pt modelId="{509BCF1A-8FF3-46E3-AF5A-4B526D0D40BB}" type="parTrans" cxnId="{7291EB97-F9D7-4CF7-B56F-D6A9D40E3D8C}">
      <dgm:prSet/>
      <dgm:spPr/>
      <dgm:t>
        <a:bodyPr/>
        <a:lstStyle/>
        <a:p>
          <a:endParaRPr lang="en-US" sz="1600"/>
        </a:p>
      </dgm:t>
    </dgm:pt>
    <dgm:pt modelId="{46FF9FBD-9BF7-47C2-94A2-C554283F74E2}" type="sibTrans" cxnId="{7291EB97-F9D7-4CF7-B56F-D6A9D40E3D8C}">
      <dgm:prSet/>
      <dgm:spPr/>
      <dgm:t>
        <a:bodyPr/>
        <a:lstStyle/>
        <a:p>
          <a:endParaRPr lang="en-US" sz="1600"/>
        </a:p>
      </dgm:t>
    </dgm:pt>
    <dgm:pt modelId="{34DCAC94-A42B-404E-B84C-48E8C1B5AA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Aligned with listed equity and fixed income modules on </a:t>
          </a:r>
          <a:r>
            <a:rPr lang="en-US" sz="1500"/>
            <a:t>content, structure and themes</a:t>
          </a:r>
          <a:r>
            <a:rPr lang="en-GB" sz="1500"/>
            <a:t> </a:t>
          </a:r>
          <a:endParaRPr lang="en-US" sz="1500"/>
        </a:p>
      </dgm:t>
    </dgm:pt>
    <dgm:pt modelId="{A128577C-ED33-44C5-B104-63881401F070}" type="parTrans" cxnId="{F7F0BB6E-A53B-49CA-B124-CA370670BFA0}">
      <dgm:prSet/>
      <dgm:spPr/>
      <dgm:t>
        <a:bodyPr/>
        <a:lstStyle/>
        <a:p>
          <a:endParaRPr lang="en-US" sz="1600"/>
        </a:p>
      </dgm:t>
    </dgm:pt>
    <dgm:pt modelId="{B1B6FAB6-B289-4869-B19C-3D67DB31CC1C}" type="sibTrans" cxnId="{F7F0BB6E-A53B-49CA-B124-CA370670BFA0}">
      <dgm:prSet/>
      <dgm:spPr/>
      <dgm:t>
        <a:bodyPr/>
        <a:lstStyle/>
        <a:p>
          <a:endParaRPr lang="en-US" sz="1600"/>
        </a:p>
      </dgm:t>
    </dgm:pt>
    <dgm:pt modelId="{7B4961FC-8D30-4B35-97C1-9BD188721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Allows differentiation of responses by hedge fund strategy, where relevant</a:t>
          </a:r>
          <a:endParaRPr lang="en-US" sz="1500"/>
        </a:p>
      </dgm:t>
    </dgm:pt>
    <dgm:pt modelId="{4C7FF195-1E6B-4EA5-9298-E825E79E3732}" type="parTrans" cxnId="{29402628-3F44-44CB-B847-34159BBBDE7C}">
      <dgm:prSet/>
      <dgm:spPr/>
      <dgm:t>
        <a:bodyPr/>
        <a:lstStyle/>
        <a:p>
          <a:endParaRPr lang="en-GB" sz="1600"/>
        </a:p>
      </dgm:t>
    </dgm:pt>
    <dgm:pt modelId="{3EF0E9E7-2488-4BBA-B8B2-EB12896EAF45}" type="sibTrans" cxnId="{29402628-3F44-44CB-B847-34159BBBDE7C}">
      <dgm:prSet/>
      <dgm:spPr/>
      <dgm:t>
        <a:bodyPr/>
        <a:lstStyle/>
        <a:p>
          <a:endParaRPr lang="en-GB" sz="1600"/>
        </a:p>
      </dgm:t>
    </dgm:pt>
    <dgm:pt modelId="{26E2906B-51F8-488A-847B-6FDE12D6528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Indicators on (proxy) voting practices for equity-linked strategies </a:t>
          </a:r>
        </a:p>
      </dgm:t>
    </dgm:pt>
    <dgm:pt modelId="{644A7302-6449-46EF-BA65-52B01C7A269B}" type="parTrans" cxnId="{D7D58146-7B81-42B5-A70D-F431F15D95CB}">
      <dgm:prSet/>
      <dgm:spPr/>
      <dgm:t>
        <a:bodyPr/>
        <a:lstStyle/>
        <a:p>
          <a:endParaRPr lang="en-GB"/>
        </a:p>
      </dgm:t>
    </dgm:pt>
    <dgm:pt modelId="{A5993F29-816F-4CF2-B5FD-EC93C9083BB1}" type="sibTrans" cxnId="{D7D58146-7B81-42B5-A70D-F431F15D95CB}">
      <dgm:prSet/>
      <dgm:spPr/>
      <dgm:t>
        <a:bodyPr/>
        <a:lstStyle/>
        <a:p>
          <a:endParaRPr lang="en-GB"/>
        </a:p>
      </dgm:t>
    </dgm:pt>
    <dgm:pt modelId="{344AC199-579D-4AC9-A001-59BF695817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Further guidance found in </a:t>
          </a:r>
          <a:r>
            <a:rPr lang="en-GB" sz="1500">
              <a:hlinkClick xmlns:r="http://schemas.openxmlformats.org/officeDocument/2006/relationships" r:id="rId1"/>
            </a:rPr>
            <a:t>Technical guide: ESG incorporation in hedge funds</a:t>
          </a:r>
          <a:endParaRPr lang="en-US" sz="1500"/>
        </a:p>
      </dgm:t>
    </dgm:pt>
    <dgm:pt modelId="{3B99DAAC-E3DA-493E-9DC4-18021962E3C9}" type="parTrans" cxnId="{E4DF07E0-3FC6-4FA2-87F1-E29B2799A363}">
      <dgm:prSet/>
      <dgm:spPr/>
      <dgm:t>
        <a:bodyPr/>
        <a:lstStyle/>
        <a:p>
          <a:endParaRPr lang="en-GB"/>
        </a:p>
      </dgm:t>
    </dgm:pt>
    <dgm:pt modelId="{F3CCF3C9-83BF-47FC-8290-5AB0B73E25F0}" type="sibTrans" cxnId="{E4DF07E0-3FC6-4FA2-87F1-E29B2799A363}">
      <dgm:prSet/>
      <dgm:spPr/>
      <dgm:t>
        <a:bodyPr/>
        <a:lstStyle/>
        <a:p>
          <a:endParaRPr lang="en-GB"/>
        </a:p>
      </dgm:t>
    </dgm:pt>
    <dgm:pt modelId="{E2AEB62E-69B0-42AD-9BDB-76370AA4EEE7}" type="pres">
      <dgm:prSet presAssocID="{64BB8A5B-232A-4DF0-BAA3-3F3B17F011BB}" presName="root" presStyleCnt="0">
        <dgm:presLayoutVars>
          <dgm:dir/>
          <dgm:resizeHandles val="exact"/>
        </dgm:presLayoutVars>
      </dgm:prSet>
      <dgm:spPr/>
    </dgm:pt>
    <dgm:pt modelId="{5B023F29-1A5C-4ED1-9785-9BC546D11B1D}" type="pres">
      <dgm:prSet presAssocID="{34DCAC94-A42B-404E-B84C-48E8C1B5AA74}" presName="compNode" presStyleCnt="0"/>
      <dgm:spPr/>
    </dgm:pt>
    <dgm:pt modelId="{25C343CF-4E6C-4C52-8CA1-011B982F1200}" type="pres">
      <dgm:prSet presAssocID="{34DCAC94-A42B-404E-B84C-48E8C1B5AA74}" presName="bgRect" presStyleLbl="bgShp" presStyleIdx="0" presStyleCnt="5"/>
      <dgm:spPr/>
    </dgm:pt>
    <dgm:pt modelId="{92BB4D56-B8AE-43D3-9C50-16C01097DF3A}" type="pres">
      <dgm:prSet presAssocID="{34DCAC94-A42B-404E-B84C-48E8C1B5AA74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5502F8-1218-426D-B67A-22F3A3C7EB1C}" type="pres">
      <dgm:prSet presAssocID="{34DCAC94-A42B-404E-B84C-48E8C1B5AA74}" presName="spaceRect" presStyleCnt="0"/>
      <dgm:spPr/>
    </dgm:pt>
    <dgm:pt modelId="{BE97BCEE-1B6D-4360-BB68-799C05CC9706}" type="pres">
      <dgm:prSet presAssocID="{34DCAC94-A42B-404E-B84C-48E8C1B5AA74}" presName="parTx" presStyleLbl="revTx" presStyleIdx="0" presStyleCnt="5">
        <dgm:presLayoutVars>
          <dgm:chMax val="0"/>
          <dgm:chPref val="0"/>
        </dgm:presLayoutVars>
      </dgm:prSet>
      <dgm:spPr/>
    </dgm:pt>
    <dgm:pt modelId="{4B688D43-98C5-47CD-8314-B7A44A016A60}" type="pres">
      <dgm:prSet presAssocID="{B1B6FAB6-B289-4869-B19C-3D67DB31CC1C}" presName="sibTrans" presStyleCnt="0"/>
      <dgm:spPr/>
    </dgm:pt>
    <dgm:pt modelId="{F2FE2B88-FD8F-4699-856C-57C71758D6D0}" type="pres">
      <dgm:prSet presAssocID="{7B4961FC-8D30-4B35-97C1-9BD1887210CB}" presName="compNode" presStyleCnt="0"/>
      <dgm:spPr/>
    </dgm:pt>
    <dgm:pt modelId="{AB884D57-DF21-499C-BE14-A17B843C3B70}" type="pres">
      <dgm:prSet presAssocID="{7B4961FC-8D30-4B35-97C1-9BD1887210CB}" presName="bgRect" presStyleLbl="bgShp" presStyleIdx="1" presStyleCnt="5"/>
      <dgm:spPr/>
    </dgm:pt>
    <dgm:pt modelId="{AF17F911-5FC8-40B2-B586-449C79A87988}" type="pres">
      <dgm:prSet presAssocID="{7B4961FC-8D30-4B35-97C1-9BD1887210CB}" presName="iconRect" presStyleLbl="node1" presStyleIdx="1" presStyleCnt="5" custScaleX="121000" custScaleY="110000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11DA32CF-0621-4376-A281-47843495632A}" type="pres">
      <dgm:prSet presAssocID="{7B4961FC-8D30-4B35-97C1-9BD1887210CB}" presName="spaceRect" presStyleCnt="0"/>
      <dgm:spPr/>
    </dgm:pt>
    <dgm:pt modelId="{9057A7C5-03E8-4A93-83BA-23B2C016B73C}" type="pres">
      <dgm:prSet presAssocID="{7B4961FC-8D30-4B35-97C1-9BD1887210CB}" presName="parTx" presStyleLbl="revTx" presStyleIdx="1" presStyleCnt="5">
        <dgm:presLayoutVars>
          <dgm:chMax val="0"/>
          <dgm:chPref val="0"/>
        </dgm:presLayoutVars>
      </dgm:prSet>
      <dgm:spPr/>
    </dgm:pt>
    <dgm:pt modelId="{0C416436-5547-4AF8-995D-0D75E1E8CF9A}" type="pres">
      <dgm:prSet presAssocID="{3EF0E9E7-2488-4BBA-B8B2-EB12896EAF45}" presName="sibTrans" presStyleCnt="0"/>
      <dgm:spPr/>
    </dgm:pt>
    <dgm:pt modelId="{58B1A281-0CBF-4C52-BC03-F5314A972481}" type="pres">
      <dgm:prSet presAssocID="{26E2906B-51F8-488A-847B-6FDE12D6528D}" presName="compNode" presStyleCnt="0"/>
      <dgm:spPr/>
    </dgm:pt>
    <dgm:pt modelId="{1AD19C81-3B0B-4647-96C7-F3C3A571162F}" type="pres">
      <dgm:prSet presAssocID="{26E2906B-51F8-488A-847B-6FDE12D6528D}" presName="bgRect" presStyleLbl="bgShp" presStyleIdx="2" presStyleCnt="5"/>
      <dgm:spPr/>
    </dgm:pt>
    <dgm:pt modelId="{3460DCC4-2BE3-434A-9E3F-06EF88E6DA62}" type="pres">
      <dgm:prSet presAssocID="{26E2906B-51F8-488A-847B-6FDE12D6528D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2A5A24C7-F3CD-4314-8163-39AB10CF3D63}" type="pres">
      <dgm:prSet presAssocID="{26E2906B-51F8-488A-847B-6FDE12D6528D}" presName="spaceRect" presStyleCnt="0"/>
      <dgm:spPr/>
    </dgm:pt>
    <dgm:pt modelId="{41C90DA7-9A00-4798-ABA8-E9966D075231}" type="pres">
      <dgm:prSet presAssocID="{26E2906B-51F8-488A-847B-6FDE12D6528D}" presName="parTx" presStyleLbl="revTx" presStyleIdx="2" presStyleCnt="5">
        <dgm:presLayoutVars>
          <dgm:chMax val="0"/>
          <dgm:chPref val="0"/>
        </dgm:presLayoutVars>
      </dgm:prSet>
      <dgm:spPr/>
    </dgm:pt>
    <dgm:pt modelId="{229A15BE-9238-40A1-A031-138EAA7CB109}" type="pres">
      <dgm:prSet presAssocID="{A5993F29-816F-4CF2-B5FD-EC93C9083BB1}" presName="sibTrans" presStyleCnt="0"/>
      <dgm:spPr/>
    </dgm:pt>
    <dgm:pt modelId="{57C64FE4-193A-4550-8FC6-D204DFB97814}" type="pres">
      <dgm:prSet presAssocID="{8B915054-2AE5-4E25-9765-AC3A0A800771}" presName="compNode" presStyleCnt="0"/>
      <dgm:spPr/>
    </dgm:pt>
    <dgm:pt modelId="{138288B7-0A76-4804-AEFC-4DE5E1CEF682}" type="pres">
      <dgm:prSet presAssocID="{8B915054-2AE5-4E25-9765-AC3A0A800771}" presName="bgRect" presStyleLbl="bgShp" presStyleIdx="3" presStyleCnt="5"/>
      <dgm:spPr/>
    </dgm:pt>
    <dgm:pt modelId="{BD161AFF-FD30-426A-918E-B2102288BDD6}" type="pres">
      <dgm:prSet presAssocID="{8B915054-2AE5-4E25-9765-AC3A0A800771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91259FB-52B0-4354-A57E-A4591CE7422E}" type="pres">
      <dgm:prSet presAssocID="{8B915054-2AE5-4E25-9765-AC3A0A800771}" presName="spaceRect" presStyleCnt="0"/>
      <dgm:spPr/>
    </dgm:pt>
    <dgm:pt modelId="{24F03A0F-ED54-4152-BE2B-848C127F2F9D}" type="pres">
      <dgm:prSet presAssocID="{8B915054-2AE5-4E25-9765-AC3A0A800771}" presName="parTx" presStyleLbl="revTx" presStyleIdx="3" presStyleCnt="5">
        <dgm:presLayoutVars>
          <dgm:chMax val="0"/>
          <dgm:chPref val="0"/>
        </dgm:presLayoutVars>
      </dgm:prSet>
      <dgm:spPr/>
    </dgm:pt>
    <dgm:pt modelId="{0B752C48-5939-45F6-BDB0-85B92992235E}" type="pres">
      <dgm:prSet presAssocID="{46FF9FBD-9BF7-47C2-94A2-C554283F74E2}" presName="sibTrans" presStyleCnt="0"/>
      <dgm:spPr/>
    </dgm:pt>
    <dgm:pt modelId="{3BF8D8FA-95BC-457F-97ED-BE71106A8861}" type="pres">
      <dgm:prSet presAssocID="{344AC199-579D-4AC9-A001-59BF69581767}" presName="compNode" presStyleCnt="0"/>
      <dgm:spPr/>
    </dgm:pt>
    <dgm:pt modelId="{DD475C6D-1911-46BD-A2BB-771A6EAE945A}" type="pres">
      <dgm:prSet presAssocID="{344AC199-579D-4AC9-A001-59BF69581767}" presName="bgRect" presStyleLbl="bgShp" presStyleIdx="4" presStyleCnt="5"/>
      <dgm:spPr/>
    </dgm:pt>
    <dgm:pt modelId="{C3DC6B2D-B3CB-4E4B-B3EA-4BDF18B88624}" type="pres">
      <dgm:prSet presAssocID="{344AC199-579D-4AC9-A001-59BF69581767}" presName="iconRect" presStyleLbl="node1" presStyleIdx="4" presStyleCnt="5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0435CBB-C2C0-49EC-A63B-80C1A985FAB0}" type="pres">
      <dgm:prSet presAssocID="{344AC199-579D-4AC9-A001-59BF69581767}" presName="spaceRect" presStyleCnt="0"/>
      <dgm:spPr/>
    </dgm:pt>
    <dgm:pt modelId="{8A8A84F0-3447-43F7-A59C-DA0444844F34}" type="pres">
      <dgm:prSet presAssocID="{344AC199-579D-4AC9-A001-59BF6958176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DC7E40B-F2B0-4E15-A8B8-6A57C24947A3}" type="presOf" srcId="{34DCAC94-A42B-404E-B84C-48E8C1B5AA74}" destId="{BE97BCEE-1B6D-4360-BB68-799C05CC9706}" srcOrd="0" destOrd="0" presId="urn:microsoft.com/office/officeart/2018/2/layout/IconVerticalSolidList"/>
    <dgm:cxn modelId="{4AC82621-26F4-4CA1-848A-945B69685D47}" type="presOf" srcId="{8B915054-2AE5-4E25-9765-AC3A0A800771}" destId="{24F03A0F-ED54-4152-BE2B-848C127F2F9D}" srcOrd="0" destOrd="0" presId="urn:microsoft.com/office/officeart/2018/2/layout/IconVerticalSolidList"/>
    <dgm:cxn modelId="{29402628-3F44-44CB-B847-34159BBBDE7C}" srcId="{64BB8A5B-232A-4DF0-BAA3-3F3B17F011BB}" destId="{7B4961FC-8D30-4B35-97C1-9BD1887210CB}" srcOrd="1" destOrd="0" parTransId="{4C7FF195-1E6B-4EA5-9298-E825E79E3732}" sibTransId="{3EF0E9E7-2488-4BBA-B8B2-EB12896EAF45}"/>
    <dgm:cxn modelId="{D7D58146-7B81-42B5-A70D-F431F15D95CB}" srcId="{64BB8A5B-232A-4DF0-BAA3-3F3B17F011BB}" destId="{26E2906B-51F8-488A-847B-6FDE12D6528D}" srcOrd="2" destOrd="0" parTransId="{644A7302-6449-46EF-BA65-52B01C7A269B}" sibTransId="{A5993F29-816F-4CF2-B5FD-EC93C9083BB1}"/>
    <dgm:cxn modelId="{37D8A76B-5B3C-48D6-9781-E2FFB232D512}" type="presOf" srcId="{64BB8A5B-232A-4DF0-BAA3-3F3B17F011BB}" destId="{E2AEB62E-69B0-42AD-9BDB-76370AA4EEE7}" srcOrd="0" destOrd="0" presId="urn:microsoft.com/office/officeart/2018/2/layout/IconVerticalSolidList"/>
    <dgm:cxn modelId="{F7F0BB6E-A53B-49CA-B124-CA370670BFA0}" srcId="{64BB8A5B-232A-4DF0-BAA3-3F3B17F011BB}" destId="{34DCAC94-A42B-404E-B84C-48E8C1B5AA74}" srcOrd="0" destOrd="0" parTransId="{A128577C-ED33-44C5-B104-63881401F070}" sibTransId="{B1B6FAB6-B289-4869-B19C-3D67DB31CC1C}"/>
    <dgm:cxn modelId="{7291EB97-F9D7-4CF7-B56F-D6A9D40E3D8C}" srcId="{64BB8A5B-232A-4DF0-BAA3-3F3B17F011BB}" destId="{8B915054-2AE5-4E25-9765-AC3A0A800771}" srcOrd="3" destOrd="0" parTransId="{509BCF1A-8FF3-46E3-AF5A-4B526D0D40BB}" sibTransId="{46FF9FBD-9BF7-47C2-94A2-C554283F74E2}"/>
    <dgm:cxn modelId="{FBDE81D7-6116-422C-8DAF-A54FB18CCBC2}" type="presOf" srcId="{7B4961FC-8D30-4B35-97C1-9BD1887210CB}" destId="{9057A7C5-03E8-4A93-83BA-23B2C016B73C}" srcOrd="0" destOrd="0" presId="urn:microsoft.com/office/officeart/2018/2/layout/IconVerticalSolidList"/>
    <dgm:cxn modelId="{A3097BDD-BBE7-402B-8763-5CF78C8026C0}" type="presOf" srcId="{26E2906B-51F8-488A-847B-6FDE12D6528D}" destId="{41C90DA7-9A00-4798-ABA8-E9966D075231}" srcOrd="0" destOrd="0" presId="urn:microsoft.com/office/officeart/2018/2/layout/IconVerticalSolidList"/>
    <dgm:cxn modelId="{E4DF07E0-3FC6-4FA2-87F1-E29B2799A363}" srcId="{64BB8A5B-232A-4DF0-BAA3-3F3B17F011BB}" destId="{344AC199-579D-4AC9-A001-59BF69581767}" srcOrd="4" destOrd="0" parTransId="{3B99DAAC-E3DA-493E-9DC4-18021962E3C9}" sibTransId="{F3CCF3C9-83BF-47FC-8290-5AB0B73E25F0}"/>
    <dgm:cxn modelId="{224830E3-85EA-4C2C-98BE-6768B4F1CABD}" type="presOf" srcId="{344AC199-579D-4AC9-A001-59BF69581767}" destId="{8A8A84F0-3447-43F7-A59C-DA0444844F34}" srcOrd="0" destOrd="0" presId="urn:microsoft.com/office/officeart/2018/2/layout/IconVerticalSolidList"/>
    <dgm:cxn modelId="{D10B804B-0DA5-4712-B3D9-8F5849D8899F}" type="presParOf" srcId="{E2AEB62E-69B0-42AD-9BDB-76370AA4EEE7}" destId="{5B023F29-1A5C-4ED1-9785-9BC546D11B1D}" srcOrd="0" destOrd="0" presId="urn:microsoft.com/office/officeart/2018/2/layout/IconVerticalSolidList"/>
    <dgm:cxn modelId="{3887E71E-B54E-41A2-A394-DDB8C9CFD65B}" type="presParOf" srcId="{5B023F29-1A5C-4ED1-9785-9BC546D11B1D}" destId="{25C343CF-4E6C-4C52-8CA1-011B982F1200}" srcOrd="0" destOrd="0" presId="urn:microsoft.com/office/officeart/2018/2/layout/IconVerticalSolidList"/>
    <dgm:cxn modelId="{66895687-1D8B-44A0-A691-8367360831FA}" type="presParOf" srcId="{5B023F29-1A5C-4ED1-9785-9BC546D11B1D}" destId="{92BB4D56-B8AE-43D3-9C50-16C01097DF3A}" srcOrd="1" destOrd="0" presId="urn:microsoft.com/office/officeart/2018/2/layout/IconVerticalSolidList"/>
    <dgm:cxn modelId="{B89FA95F-8659-4428-89A6-95D21499F237}" type="presParOf" srcId="{5B023F29-1A5C-4ED1-9785-9BC546D11B1D}" destId="{615502F8-1218-426D-B67A-22F3A3C7EB1C}" srcOrd="2" destOrd="0" presId="urn:microsoft.com/office/officeart/2018/2/layout/IconVerticalSolidList"/>
    <dgm:cxn modelId="{55B1A118-1AA3-4953-A213-AC855A87CF0B}" type="presParOf" srcId="{5B023F29-1A5C-4ED1-9785-9BC546D11B1D}" destId="{BE97BCEE-1B6D-4360-BB68-799C05CC9706}" srcOrd="3" destOrd="0" presId="urn:microsoft.com/office/officeart/2018/2/layout/IconVerticalSolidList"/>
    <dgm:cxn modelId="{F37C0991-9FDA-4C78-A0F9-623F93FC128F}" type="presParOf" srcId="{E2AEB62E-69B0-42AD-9BDB-76370AA4EEE7}" destId="{4B688D43-98C5-47CD-8314-B7A44A016A60}" srcOrd="1" destOrd="0" presId="urn:microsoft.com/office/officeart/2018/2/layout/IconVerticalSolidList"/>
    <dgm:cxn modelId="{0ACA7A06-2CD2-410B-98B2-5938139DCC2D}" type="presParOf" srcId="{E2AEB62E-69B0-42AD-9BDB-76370AA4EEE7}" destId="{F2FE2B88-FD8F-4699-856C-57C71758D6D0}" srcOrd="2" destOrd="0" presId="urn:microsoft.com/office/officeart/2018/2/layout/IconVerticalSolidList"/>
    <dgm:cxn modelId="{09E9E64A-48B6-494D-B6B8-2B4023CBF996}" type="presParOf" srcId="{F2FE2B88-FD8F-4699-856C-57C71758D6D0}" destId="{AB884D57-DF21-499C-BE14-A17B843C3B70}" srcOrd="0" destOrd="0" presId="urn:microsoft.com/office/officeart/2018/2/layout/IconVerticalSolidList"/>
    <dgm:cxn modelId="{20BEAC11-EFD4-477D-9BF2-0BFCF738131D}" type="presParOf" srcId="{F2FE2B88-FD8F-4699-856C-57C71758D6D0}" destId="{AF17F911-5FC8-40B2-B586-449C79A87988}" srcOrd="1" destOrd="0" presId="urn:microsoft.com/office/officeart/2018/2/layout/IconVerticalSolidList"/>
    <dgm:cxn modelId="{DF6B1E9D-D578-49E0-B612-937F4E1B23F0}" type="presParOf" srcId="{F2FE2B88-FD8F-4699-856C-57C71758D6D0}" destId="{11DA32CF-0621-4376-A281-47843495632A}" srcOrd="2" destOrd="0" presId="urn:microsoft.com/office/officeart/2018/2/layout/IconVerticalSolidList"/>
    <dgm:cxn modelId="{B7F65821-A535-4855-A2CF-EE4CDB2438EE}" type="presParOf" srcId="{F2FE2B88-FD8F-4699-856C-57C71758D6D0}" destId="{9057A7C5-03E8-4A93-83BA-23B2C016B73C}" srcOrd="3" destOrd="0" presId="urn:microsoft.com/office/officeart/2018/2/layout/IconVerticalSolidList"/>
    <dgm:cxn modelId="{4E7A93BA-A453-485C-BC1F-A07819E4E37A}" type="presParOf" srcId="{E2AEB62E-69B0-42AD-9BDB-76370AA4EEE7}" destId="{0C416436-5547-4AF8-995D-0D75E1E8CF9A}" srcOrd="3" destOrd="0" presId="urn:microsoft.com/office/officeart/2018/2/layout/IconVerticalSolidList"/>
    <dgm:cxn modelId="{04A7812C-961A-4264-BAB2-BE75E469ABCA}" type="presParOf" srcId="{E2AEB62E-69B0-42AD-9BDB-76370AA4EEE7}" destId="{58B1A281-0CBF-4C52-BC03-F5314A972481}" srcOrd="4" destOrd="0" presId="urn:microsoft.com/office/officeart/2018/2/layout/IconVerticalSolidList"/>
    <dgm:cxn modelId="{56A560EB-FE96-4B5C-9F43-D861071CFA8D}" type="presParOf" srcId="{58B1A281-0CBF-4C52-BC03-F5314A972481}" destId="{1AD19C81-3B0B-4647-96C7-F3C3A571162F}" srcOrd="0" destOrd="0" presId="urn:microsoft.com/office/officeart/2018/2/layout/IconVerticalSolidList"/>
    <dgm:cxn modelId="{D71698F3-F8FF-4C57-A81C-F0814BDBF615}" type="presParOf" srcId="{58B1A281-0CBF-4C52-BC03-F5314A972481}" destId="{3460DCC4-2BE3-434A-9E3F-06EF88E6DA62}" srcOrd="1" destOrd="0" presId="urn:microsoft.com/office/officeart/2018/2/layout/IconVerticalSolidList"/>
    <dgm:cxn modelId="{7126E5E8-54AA-4418-A426-2C40F47403AC}" type="presParOf" srcId="{58B1A281-0CBF-4C52-BC03-F5314A972481}" destId="{2A5A24C7-F3CD-4314-8163-39AB10CF3D63}" srcOrd="2" destOrd="0" presId="urn:microsoft.com/office/officeart/2018/2/layout/IconVerticalSolidList"/>
    <dgm:cxn modelId="{48D36AA5-997D-4BCA-9DCF-E878E8458419}" type="presParOf" srcId="{58B1A281-0CBF-4C52-BC03-F5314A972481}" destId="{41C90DA7-9A00-4798-ABA8-E9966D075231}" srcOrd="3" destOrd="0" presId="urn:microsoft.com/office/officeart/2018/2/layout/IconVerticalSolidList"/>
    <dgm:cxn modelId="{1B85DE09-47F6-4DA6-A9EF-86744799E864}" type="presParOf" srcId="{E2AEB62E-69B0-42AD-9BDB-76370AA4EEE7}" destId="{229A15BE-9238-40A1-A031-138EAA7CB109}" srcOrd="5" destOrd="0" presId="urn:microsoft.com/office/officeart/2018/2/layout/IconVerticalSolidList"/>
    <dgm:cxn modelId="{17E0BF94-BF40-4BE6-966E-752B4DD9CF18}" type="presParOf" srcId="{E2AEB62E-69B0-42AD-9BDB-76370AA4EEE7}" destId="{57C64FE4-193A-4550-8FC6-D204DFB97814}" srcOrd="6" destOrd="0" presId="urn:microsoft.com/office/officeart/2018/2/layout/IconVerticalSolidList"/>
    <dgm:cxn modelId="{5054D7E2-AAA9-490F-9CC6-DD55FD69B571}" type="presParOf" srcId="{57C64FE4-193A-4550-8FC6-D204DFB97814}" destId="{138288B7-0A76-4804-AEFC-4DE5E1CEF682}" srcOrd="0" destOrd="0" presId="urn:microsoft.com/office/officeart/2018/2/layout/IconVerticalSolidList"/>
    <dgm:cxn modelId="{903427AA-2940-4C83-A3FC-96A0DE0B04A1}" type="presParOf" srcId="{57C64FE4-193A-4550-8FC6-D204DFB97814}" destId="{BD161AFF-FD30-426A-918E-B2102288BDD6}" srcOrd="1" destOrd="0" presId="urn:microsoft.com/office/officeart/2018/2/layout/IconVerticalSolidList"/>
    <dgm:cxn modelId="{22953C4F-15BD-4A41-9665-D3830EF2E765}" type="presParOf" srcId="{57C64FE4-193A-4550-8FC6-D204DFB97814}" destId="{C91259FB-52B0-4354-A57E-A4591CE7422E}" srcOrd="2" destOrd="0" presId="urn:microsoft.com/office/officeart/2018/2/layout/IconVerticalSolidList"/>
    <dgm:cxn modelId="{C5B32E94-F054-4E79-9F56-D950223EC30B}" type="presParOf" srcId="{57C64FE4-193A-4550-8FC6-D204DFB97814}" destId="{24F03A0F-ED54-4152-BE2B-848C127F2F9D}" srcOrd="3" destOrd="0" presId="urn:microsoft.com/office/officeart/2018/2/layout/IconVerticalSolidList"/>
    <dgm:cxn modelId="{170B5A86-CD1B-4331-AB60-F9F3C3DA6963}" type="presParOf" srcId="{E2AEB62E-69B0-42AD-9BDB-76370AA4EEE7}" destId="{0B752C48-5939-45F6-BDB0-85B92992235E}" srcOrd="7" destOrd="0" presId="urn:microsoft.com/office/officeart/2018/2/layout/IconVerticalSolidList"/>
    <dgm:cxn modelId="{7465F7E0-6F8E-4702-9EA6-632CF11D6574}" type="presParOf" srcId="{E2AEB62E-69B0-42AD-9BDB-76370AA4EEE7}" destId="{3BF8D8FA-95BC-457F-97ED-BE71106A8861}" srcOrd="8" destOrd="0" presId="urn:microsoft.com/office/officeart/2018/2/layout/IconVerticalSolidList"/>
    <dgm:cxn modelId="{E9EE5157-BB2E-4586-A9B9-BB413ACA0483}" type="presParOf" srcId="{3BF8D8FA-95BC-457F-97ED-BE71106A8861}" destId="{DD475C6D-1911-46BD-A2BB-771A6EAE945A}" srcOrd="0" destOrd="0" presId="urn:microsoft.com/office/officeart/2018/2/layout/IconVerticalSolidList"/>
    <dgm:cxn modelId="{F32CCE20-BE6A-44CC-BE5B-EA471DFB836F}" type="presParOf" srcId="{3BF8D8FA-95BC-457F-97ED-BE71106A8861}" destId="{C3DC6B2D-B3CB-4E4B-B3EA-4BDF18B88624}" srcOrd="1" destOrd="0" presId="urn:microsoft.com/office/officeart/2018/2/layout/IconVerticalSolidList"/>
    <dgm:cxn modelId="{F599D9DA-5873-40E5-8D12-D64FC5CBD8F2}" type="presParOf" srcId="{3BF8D8FA-95BC-457F-97ED-BE71106A8861}" destId="{A0435CBB-C2C0-49EC-A63B-80C1A985FAB0}" srcOrd="2" destOrd="0" presId="urn:microsoft.com/office/officeart/2018/2/layout/IconVerticalSolidList"/>
    <dgm:cxn modelId="{F0E2681F-819C-440E-9529-C32353BDC820}" type="presParOf" srcId="{3BF8D8FA-95BC-457F-97ED-BE71106A8861}" destId="{8A8A84F0-3447-43F7-A59C-DA0444844F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BB8A5B-232A-4DF0-BAA3-3F3B17F011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DCAC94-A42B-404E-B84C-48E8C1B5AA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>
              <a:solidFill>
                <a:schemeClr val="tx1"/>
              </a:solidFill>
            </a:rPr>
            <a:t>Asset class split (active/passive)</a:t>
          </a:r>
          <a:endParaRPr lang="en-US" sz="1500">
            <a:solidFill>
              <a:schemeClr val="tx1"/>
            </a:solidFill>
          </a:endParaRPr>
        </a:p>
      </dgm:t>
    </dgm:pt>
    <dgm:pt modelId="{A128577C-ED33-44C5-B104-63881401F070}" type="parTrans" cxnId="{F7F0BB6E-A53B-49CA-B124-CA370670BFA0}">
      <dgm:prSet/>
      <dgm:spPr/>
      <dgm:t>
        <a:bodyPr/>
        <a:lstStyle/>
        <a:p>
          <a:endParaRPr lang="en-US" sz="1600"/>
        </a:p>
      </dgm:t>
    </dgm:pt>
    <dgm:pt modelId="{B1B6FAB6-B289-4869-B19C-3D67DB31CC1C}" type="sibTrans" cxnId="{F7F0BB6E-A53B-49CA-B124-CA370670BFA0}">
      <dgm:prSet/>
      <dgm:spPr/>
      <dgm:t>
        <a:bodyPr/>
        <a:lstStyle/>
        <a:p>
          <a:endParaRPr lang="en-US" sz="1600"/>
        </a:p>
      </dgm:t>
    </dgm:pt>
    <dgm:pt modelId="{0F3AD5A3-6C9B-4B10-BB3A-64129076AF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b="0"/>
            <a:t>New stewardship indicators aligned with </a:t>
          </a:r>
          <a:r>
            <a:rPr lang="en-US" sz="1500" b="0">
              <a:hlinkClick xmlns:r="http://schemas.openxmlformats.org/officeDocument/2006/relationships" r:id="rId1"/>
            </a:rPr>
            <a:t>Active Ownership 2.0</a:t>
          </a:r>
          <a:endParaRPr lang="en-US" sz="1500" b="0"/>
        </a:p>
      </dgm:t>
    </dgm:pt>
    <dgm:pt modelId="{9212C4B5-83BE-454E-A9DD-F19A669DAC61}" type="sibTrans" cxnId="{83D2E111-88F5-4210-BE6C-FDCF31319A13}">
      <dgm:prSet/>
      <dgm:spPr/>
      <dgm:t>
        <a:bodyPr/>
        <a:lstStyle/>
        <a:p>
          <a:endParaRPr lang="en-US" sz="1600"/>
        </a:p>
      </dgm:t>
    </dgm:pt>
    <dgm:pt modelId="{D11CCC7C-2816-42FB-9FBD-719BD50193BD}" type="parTrans" cxnId="{83D2E111-88F5-4210-BE6C-FDCF31319A13}">
      <dgm:prSet/>
      <dgm:spPr/>
      <dgm:t>
        <a:bodyPr/>
        <a:lstStyle/>
        <a:p>
          <a:endParaRPr lang="en-US" sz="1600"/>
        </a:p>
      </dgm:t>
    </dgm:pt>
    <dgm:pt modelId="{3B134775-BAB8-46AC-B62D-C98ED28FF7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/>
            <a:t>Aligned with latest </a:t>
          </a:r>
          <a:r>
            <a:rPr lang="en-US" sz="1500">
              <a:hlinkClick xmlns:r="http://schemas.openxmlformats.org/officeDocument/2006/relationships" r:id="rId2"/>
            </a:rPr>
            <a:t>SAM guidance</a:t>
          </a:r>
          <a:endParaRPr lang="en-US" sz="1500"/>
        </a:p>
      </dgm:t>
    </dgm:pt>
    <dgm:pt modelId="{5D7A9A93-0CC6-437A-8779-5045E572FC68}" type="parTrans" cxnId="{0F8ACD30-5A22-495B-A7B5-F02A6DE22E45}">
      <dgm:prSet/>
      <dgm:spPr/>
      <dgm:t>
        <a:bodyPr/>
        <a:lstStyle/>
        <a:p>
          <a:endParaRPr lang="en-GB" sz="1800"/>
        </a:p>
      </dgm:t>
    </dgm:pt>
    <dgm:pt modelId="{7F7BABD7-F813-4CFF-B831-B6954C976254}" type="sibTrans" cxnId="{0F8ACD30-5A22-495B-A7B5-F02A6DE22E45}">
      <dgm:prSet/>
      <dgm:spPr/>
      <dgm:t>
        <a:bodyPr/>
        <a:lstStyle/>
        <a:p>
          <a:endParaRPr lang="en-GB" sz="1800"/>
        </a:p>
      </dgm:t>
    </dgm:pt>
    <dgm:pt modelId="{E8671D1C-655A-4403-B064-14ED271D55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/>
            <a:t>2 ‘PLUS’ indicators on sustainability outcomes</a:t>
          </a:r>
          <a:endParaRPr lang="en-US" sz="1500" b="0"/>
        </a:p>
      </dgm:t>
    </dgm:pt>
    <dgm:pt modelId="{516D1172-2ABB-4DE3-96BE-F4024076462C}" type="parTrans" cxnId="{AE75592C-C005-4B2D-B13C-1D3DB7B25652}">
      <dgm:prSet/>
      <dgm:spPr/>
      <dgm:t>
        <a:bodyPr/>
        <a:lstStyle/>
        <a:p>
          <a:endParaRPr lang="en-GB" sz="2000"/>
        </a:p>
      </dgm:t>
    </dgm:pt>
    <dgm:pt modelId="{E4DE6745-9687-4B56-A7D9-BE0211D23189}" type="sibTrans" cxnId="{AE75592C-C005-4B2D-B13C-1D3DB7B25652}">
      <dgm:prSet/>
      <dgm:spPr/>
      <dgm:t>
        <a:bodyPr/>
        <a:lstStyle/>
        <a:p>
          <a:endParaRPr lang="en-GB" sz="2000"/>
        </a:p>
      </dgm:t>
    </dgm:pt>
    <dgm:pt modelId="{C333FD9E-B7E7-49D7-B177-5D28BDBF41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b="0"/>
            <a:t>Captive relationships – linked to [OO 7]</a:t>
          </a:r>
        </a:p>
      </dgm:t>
    </dgm:pt>
    <dgm:pt modelId="{E8960943-6E02-4F6C-A03F-586F24FD2D3D}" type="parTrans" cxnId="{D56122A8-19B6-4B1E-8C63-913F2B155BEF}">
      <dgm:prSet/>
      <dgm:spPr/>
      <dgm:t>
        <a:bodyPr/>
        <a:lstStyle/>
        <a:p>
          <a:endParaRPr lang="en-GB"/>
        </a:p>
      </dgm:t>
    </dgm:pt>
    <dgm:pt modelId="{41AF83A2-1BA1-4F28-B555-50308484DC73}" type="sibTrans" cxnId="{D56122A8-19B6-4B1E-8C63-913F2B155BEF}">
      <dgm:prSet/>
      <dgm:spPr/>
      <dgm:t>
        <a:bodyPr/>
        <a:lstStyle/>
        <a:p>
          <a:endParaRPr lang="en-GB"/>
        </a:p>
      </dgm:t>
    </dgm:pt>
    <dgm:pt modelId="{E2AEB62E-69B0-42AD-9BDB-76370AA4EEE7}" type="pres">
      <dgm:prSet presAssocID="{64BB8A5B-232A-4DF0-BAA3-3F3B17F011BB}" presName="root" presStyleCnt="0">
        <dgm:presLayoutVars>
          <dgm:dir/>
          <dgm:resizeHandles val="exact"/>
        </dgm:presLayoutVars>
      </dgm:prSet>
      <dgm:spPr/>
    </dgm:pt>
    <dgm:pt modelId="{E85C5E28-5843-43BB-88C6-D4E4B822B779}" type="pres">
      <dgm:prSet presAssocID="{3B134775-BAB8-46AC-B62D-C98ED28FF704}" presName="compNode" presStyleCnt="0"/>
      <dgm:spPr/>
    </dgm:pt>
    <dgm:pt modelId="{2A8A0526-4B62-403A-83E1-2EEF6ACC19E3}" type="pres">
      <dgm:prSet presAssocID="{3B134775-BAB8-46AC-B62D-C98ED28FF704}" presName="bgRect" presStyleLbl="bgShp" presStyleIdx="0" presStyleCnt="5"/>
      <dgm:spPr/>
    </dgm:pt>
    <dgm:pt modelId="{49A8AD4F-0789-4EFD-9042-415F7E6EAA0F}" type="pres">
      <dgm:prSet presAssocID="{3B134775-BAB8-46AC-B62D-C98ED28FF704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9D62AAB-EF6C-4F1B-A2FA-CF18A9482346}" type="pres">
      <dgm:prSet presAssocID="{3B134775-BAB8-46AC-B62D-C98ED28FF704}" presName="spaceRect" presStyleCnt="0"/>
      <dgm:spPr/>
    </dgm:pt>
    <dgm:pt modelId="{2FA99EF7-FCFE-4ABD-8A95-84972F403A50}" type="pres">
      <dgm:prSet presAssocID="{3B134775-BAB8-46AC-B62D-C98ED28FF704}" presName="parTx" presStyleLbl="revTx" presStyleIdx="0" presStyleCnt="5">
        <dgm:presLayoutVars>
          <dgm:chMax val="0"/>
          <dgm:chPref val="0"/>
        </dgm:presLayoutVars>
      </dgm:prSet>
      <dgm:spPr/>
    </dgm:pt>
    <dgm:pt modelId="{1950CA3F-9335-4A85-BF0B-F1D0BBB0B9B0}" type="pres">
      <dgm:prSet presAssocID="{7F7BABD7-F813-4CFF-B831-B6954C976254}" presName="sibTrans" presStyleCnt="0"/>
      <dgm:spPr/>
    </dgm:pt>
    <dgm:pt modelId="{5B023F29-1A5C-4ED1-9785-9BC546D11B1D}" type="pres">
      <dgm:prSet presAssocID="{34DCAC94-A42B-404E-B84C-48E8C1B5AA74}" presName="compNode" presStyleCnt="0"/>
      <dgm:spPr/>
    </dgm:pt>
    <dgm:pt modelId="{25C343CF-4E6C-4C52-8CA1-011B982F1200}" type="pres">
      <dgm:prSet presAssocID="{34DCAC94-A42B-404E-B84C-48E8C1B5AA74}" presName="bgRect" presStyleLbl="bgShp" presStyleIdx="1" presStyleCnt="5"/>
      <dgm:spPr/>
    </dgm:pt>
    <dgm:pt modelId="{92BB4D56-B8AE-43D3-9C50-16C01097DF3A}" type="pres">
      <dgm:prSet presAssocID="{34DCAC94-A42B-404E-B84C-48E8C1B5AA74}" presName="iconRect" presStyleLbl="node1" presStyleIdx="1" presStyleCnt="5" custScaleX="121000" custScaleY="121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615502F8-1218-426D-B67A-22F3A3C7EB1C}" type="pres">
      <dgm:prSet presAssocID="{34DCAC94-A42B-404E-B84C-48E8C1B5AA74}" presName="spaceRect" presStyleCnt="0"/>
      <dgm:spPr/>
    </dgm:pt>
    <dgm:pt modelId="{BE97BCEE-1B6D-4360-BB68-799C05CC9706}" type="pres">
      <dgm:prSet presAssocID="{34DCAC94-A42B-404E-B84C-48E8C1B5AA74}" presName="parTx" presStyleLbl="revTx" presStyleIdx="1" presStyleCnt="5">
        <dgm:presLayoutVars>
          <dgm:chMax val="0"/>
          <dgm:chPref val="0"/>
        </dgm:presLayoutVars>
      </dgm:prSet>
      <dgm:spPr/>
    </dgm:pt>
    <dgm:pt modelId="{4B688D43-98C5-47CD-8314-B7A44A016A60}" type="pres">
      <dgm:prSet presAssocID="{B1B6FAB6-B289-4869-B19C-3D67DB31CC1C}" presName="sibTrans" presStyleCnt="0"/>
      <dgm:spPr/>
    </dgm:pt>
    <dgm:pt modelId="{AB021106-9878-4FC2-91D7-9E7FF20CF64A}" type="pres">
      <dgm:prSet presAssocID="{0F3AD5A3-6C9B-4B10-BB3A-64129076AF8C}" presName="compNode" presStyleCnt="0"/>
      <dgm:spPr/>
    </dgm:pt>
    <dgm:pt modelId="{97EF5424-844E-43FE-ACF6-E29A3EE67DE1}" type="pres">
      <dgm:prSet presAssocID="{0F3AD5A3-6C9B-4B10-BB3A-64129076AF8C}" presName="bgRect" presStyleLbl="bgShp" presStyleIdx="2" presStyleCnt="5"/>
      <dgm:spPr/>
    </dgm:pt>
    <dgm:pt modelId="{9770D5F9-6B45-4FC1-BBDA-0C3C766E4025}" type="pres">
      <dgm:prSet presAssocID="{0F3AD5A3-6C9B-4B10-BB3A-64129076AF8C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58F151D-2F80-4644-B3FB-E2038B2EE735}" type="pres">
      <dgm:prSet presAssocID="{0F3AD5A3-6C9B-4B10-BB3A-64129076AF8C}" presName="spaceRect" presStyleCnt="0"/>
      <dgm:spPr/>
    </dgm:pt>
    <dgm:pt modelId="{03A7BB30-E62A-484D-8021-281D22959FEE}" type="pres">
      <dgm:prSet presAssocID="{0F3AD5A3-6C9B-4B10-BB3A-64129076AF8C}" presName="parTx" presStyleLbl="revTx" presStyleIdx="2" presStyleCnt="5">
        <dgm:presLayoutVars>
          <dgm:chMax val="0"/>
          <dgm:chPref val="0"/>
        </dgm:presLayoutVars>
      </dgm:prSet>
      <dgm:spPr/>
    </dgm:pt>
    <dgm:pt modelId="{67D94E21-FE2D-415D-8412-35F9595FA37E}" type="pres">
      <dgm:prSet presAssocID="{9212C4B5-83BE-454E-A9DD-F19A669DAC61}" presName="sibTrans" presStyleCnt="0"/>
      <dgm:spPr/>
    </dgm:pt>
    <dgm:pt modelId="{ED695479-5955-4C2D-BFD7-E47D5A52CAD8}" type="pres">
      <dgm:prSet presAssocID="{E8671D1C-655A-4403-B064-14ED271D559B}" presName="compNode" presStyleCnt="0"/>
      <dgm:spPr/>
    </dgm:pt>
    <dgm:pt modelId="{5C078840-0A81-48C1-A957-9145A89076B6}" type="pres">
      <dgm:prSet presAssocID="{E8671D1C-655A-4403-B064-14ED271D559B}" presName="bgRect" presStyleLbl="bgShp" presStyleIdx="3" presStyleCnt="5"/>
      <dgm:spPr/>
    </dgm:pt>
    <dgm:pt modelId="{B4295914-8692-41A6-9E25-DECF21D5C71D}" type="pres">
      <dgm:prSet presAssocID="{E8671D1C-655A-4403-B064-14ED271D559B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771FF9A8-6268-4634-8D05-56A2333FC745}" type="pres">
      <dgm:prSet presAssocID="{E8671D1C-655A-4403-B064-14ED271D559B}" presName="spaceRect" presStyleCnt="0"/>
      <dgm:spPr/>
    </dgm:pt>
    <dgm:pt modelId="{C43602DD-E156-4F80-97BF-93379746025E}" type="pres">
      <dgm:prSet presAssocID="{E8671D1C-655A-4403-B064-14ED271D559B}" presName="parTx" presStyleLbl="revTx" presStyleIdx="3" presStyleCnt="5">
        <dgm:presLayoutVars>
          <dgm:chMax val="0"/>
          <dgm:chPref val="0"/>
        </dgm:presLayoutVars>
      </dgm:prSet>
      <dgm:spPr/>
    </dgm:pt>
    <dgm:pt modelId="{7E959ACC-A83F-4451-A86D-310972237F49}" type="pres">
      <dgm:prSet presAssocID="{E4DE6745-9687-4B56-A7D9-BE0211D23189}" presName="sibTrans" presStyleCnt="0"/>
      <dgm:spPr/>
    </dgm:pt>
    <dgm:pt modelId="{A864530C-6521-4382-9207-5A912AFA55FB}" type="pres">
      <dgm:prSet presAssocID="{C333FD9E-B7E7-49D7-B177-5D28BDBF415E}" presName="compNode" presStyleCnt="0"/>
      <dgm:spPr/>
    </dgm:pt>
    <dgm:pt modelId="{5A0535E0-64E8-4A32-91B7-62044A8B9416}" type="pres">
      <dgm:prSet presAssocID="{C333FD9E-B7E7-49D7-B177-5D28BDBF415E}" presName="bgRect" presStyleLbl="bgShp" presStyleIdx="4" presStyleCnt="5"/>
      <dgm:spPr/>
    </dgm:pt>
    <dgm:pt modelId="{B54918B0-CD14-46E6-AABB-8A9FFEB34E61}" type="pres">
      <dgm:prSet presAssocID="{C333FD9E-B7E7-49D7-B177-5D28BDBF415E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143DA63D-3A92-4ACE-818D-6C1B165C2401}" type="pres">
      <dgm:prSet presAssocID="{C333FD9E-B7E7-49D7-B177-5D28BDBF415E}" presName="spaceRect" presStyleCnt="0"/>
      <dgm:spPr/>
    </dgm:pt>
    <dgm:pt modelId="{CC6D025A-E3FF-4028-A609-F56326FF2E65}" type="pres">
      <dgm:prSet presAssocID="{C333FD9E-B7E7-49D7-B177-5D28BDBF415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3D2E111-88F5-4210-BE6C-FDCF31319A13}" srcId="{64BB8A5B-232A-4DF0-BAA3-3F3B17F011BB}" destId="{0F3AD5A3-6C9B-4B10-BB3A-64129076AF8C}" srcOrd="2" destOrd="0" parTransId="{D11CCC7C-2816-42FB-9FBD-719BD50193BD}" sibTransId="{9212C4B5-83BE-454E-A9DD-F19A669DAC61}"/>
    <dgm:cxn modelId="{0B9F9C24-7FDB-4753-8B4C-D03B429DBA5B}" type="presOf" srcId="{3B134775-BAB8-46AC-B62D-C98ED28FF704}" destId="{2FA99EF7-FCFE-4ABD-8A95-84972F403A50}" srcOrd="0" destOrd="0" presId="urn:microsoft.com/office/officeart/2018/2/layout/IconVerticalSolidList"/>
    <dgm:cxn modelId="{0F89502C-45DC-4BBE-81EE-159314AE4459}" type="presOf" srcId="{0F3AD5A3-6C9B-4B10-BB3A-64129076AF8C}" destId="{03A7BB30-E62A-484D-8021-281D22959FEE}" srcOrd="0" destOrd="0" presId="urn:microsoft.com/office/officeart/2018/2/layout/IconVerticalSolidList"/>
    <dgm:cxn modelId="{AE75592C-C005-4B2D-B13C-1D3DB7B25652}" srcId="{64BB8A5B-232A-4DF0-BAA3-3F3B17F011BB}" destId="{E8671D1C-655A-4403-B064-14ED271D559B}" srcOrd="3" destOrd="0" parTransId="{516D1172-2ABB-4DE3-96BE-F4024076462C}" sibTransId="{E4DE6745-9687-4B56-A7D9-BE0211D23189}"/>
    <dgm:cxn modelId="{26400D30-1F3F-4A67-AB43-8F96D8F4E8A8}" type="presOf" srcId="{C333FD9E-B7E7-49D7-B177-5D28BDBF415E}" destId="{CC6D025A-E3FF-4028-A609-F56326FF2E65}" srcOrd="0" destOrd="0" presId="urn:microsoft.com/office/officeart/2018/2/layout/IconVerticalSolidList"/>
    <dgm:cxn modelId="{0F8ACD30-5A22-495B-A7B5-F02A6DE22E45}" srcId="{64BB8A5B-232A-4DF0-BAA3-3F3B17F011BB}" destId="{3B134775-BAB8-46AC-B62D-C98ED28FF704}" srcOrd="0" destOrd="0" parTransId="{5D7A9A93-0CC6-437A-8779-5045E572FC68}" sibTransId="{7F7BABD7-F813-4CFF-B831-B6954C976254}"/>
    <dgm:cxn modelId="{37D8A76B-5B3C-48D6-9781-E2FFB232D512}" type="presOf" srcId="{64BB8A5B-232A-4DF0-BAA3-3F3B17F011BB}" destId="{E2AEB62E-69B0-42AD-9BDB-76370AA4EEE7}" srcOrd="0" destOrd="0" presId="urn:microsoft.com/office/officeart/2018/2/layout/IconVerticalSolidList"/>
    <dgm:cxn modelId="{F7F0BB6E-A53B-49CA-B124-CA370670BFA0}" srcId="{64BB8A5B-232A-4DF0-BAA3-3F3B17F011BB}" destId="{34DCAC94-A42B-404E-B84C-48E8C1B5AA74}" srcOrd="1" destOrd="0" parTransId="{A128577C-ED33-44C5-B104-63881401F070}" sibTransId="{B1B6FAB6-B289-4869-B19C-3D67DB31CC1C}"/>
    <dgm:cxn modelId="{EB31E56E-D00C-48E5-9EE0-1BEAE6D486D1}" type="presOf" srcId="{34DCAC94-A42B-404E-B84C-48E8C1B5AA74}" destId="{BE97BCEE-1B6D-4360-BB68-799C05CC9706}" srcOrd="0" destOrd="0" presId="urn:microsoft.com/office/officeart/2018/2/layout/IconVerticalSolidList"/>
    <dgm:cxn modelId="{F0E30C50-20B7-49B5-96FA-1C2137EB5188}" type="presOf" srcId="{E8671D1C-655A-4403-B064-14ED271D559B}" destId="{C43602DD-E156-4F80-97BF-93379746025E}" srcOrd="0" destOrd="0" presId="urn:microsoft.com/office/officeart/2018/2/layout/IconVerticalSolidList"/>
    <dgm:cxn modelId="{D56122A8-19B6-4B1E-8C63-913F2B155BEF}" srcId="{64BB8A5B-232A-4DF0-BAA3-3F3B17F011BB}" destId="{C333FD9E-B7E7-49D7-B177-5D28BDBF415E}" srcOrd="4" destOrd="0" parTransId="{E8960943-6E02-4F6C-A03F-586F24FD2D3D}" sibTransId="{41AF83A2-1BA1-4F28-B555-50308484DC73}"/>
    <dgm:cxn modelId="{09F0746C-1CD8-4489-96C4-61004D2E7BE3}" type="presParOf" srcId="{E2AEB62E-69B0-42AD-9BDB-76370AA4EEE7}" destId="{E85C5E28-5843-43BB-88C6-D4E4B822B779}" srcOrd="0" destOrd="0" presId="urn:microsoft.com/office/officeart/2018/2/layout/IconVerticalSolidList"/>
    <dgm:cxn modelId="{5F025D5C-963E-49F8-A488-D0E516E2D290}" type="presParOf" srcId="{E85C5E28-5843-43BB-88C6-D4E4B822B779}" destId="{2A8A0526-4B62-403A-83E1-2EEF6ACC19E3}" srcOrd="0" destOrd="0" presId="urn:microsoft.com/office/officeart/2018/2/layout/IconVerticalSolidList"/>
    <dgm:cxn modelId="{A02702FF-0F0F-462B-BB91-D672FF2EBE25}" type="presParOf" srcId="{E85C5E28-5843-43BB-88C6-D4E4B822B779}" destId="{49A8AD4F-0789-4EFD-9042-415F7E6EAA0F}" srcOrd="1" destOrd="0" presId="urn:microsoft.com/office/officeart/2018/2/layout/IconVerticalSolidList"/>
    <dgm:cxn modelId="{606DAB8F-8B4A-404E-AF77-7EFF24416F44}" type="presParOf" srcId="{E85C5E28-5843-43BB-88C6-D4E4B822B779}" destId="{99D62AAB-EF6C-4F1B-A2FA-CF18A9482346}" srcOrd="2" destOrd="0" presId="urn:microsoft.com/office/officeart/2018/2/layout/IconVerticalSolidList"/>
    <dgm:cxn modelId="{015CF423-2B2E-421C-8226-8D8EF8077855}" type="presParOf" srcId="{E85C5E28-5843-43BB-88C6-D4E4B822B779}" destId="{2FA99EF7-FCFE-4ABD-8A95-84972F403A50}" srcOrd="3" destOrd="0" presId="urn:microsoft.com/office/officeart/2018/2/layout/IconVerticalSolidList"/>
    <dgm:cxn modelId="{6B169E23-C95B-4770-B677-58DD565BD605}" type="presParOf" srcId="{E2AEB62E-69B0-42AD-9BDB-76370AA4EEE7}" destId="{1950CA3F-9335-4A85-BF0B-F1D0BBB0B9B0}" srcOrd="1" destOrd="0" presId="urn:microsoft.com/office/officeart/2018/2/layout/IconVerticalSolidList"/>
    <dgm:cxn modelId="{F5A633E1-0D9B-44C7-A94A-84DA72D8E18C}" type="presParOf" srcId="{E2AEB62E-69B0-42AD-9BDB-76370AA4EEE7}" destId="{5B023F29-1A5C-4ED1-9785-9BC546D11B1D}" srcOrd="2" destOrd="0" presId="urn:microsoft.com/office/officeart/2018/2/layout/IconVerticalSolidList"/>
    <dgm:cxn modelId="{A4A250F4-9499-4C0F-BC31-94B8320EF5E8}" type="presParOf" srcId="{5B023F29-1A5C-4ED1-9785-9BC546D11B1D}" destId="{25C343CF-4E6C-4C52-8CA1-011B982F1200}" srcOrd="0" destOrd="0" presId="urn:microsoft.com/office/officeart/2018/2/layout/IconVerticalSolidList"/>
    <dgm:cxn modelId="{3D6A924E-63E3-407B-B2A8-0CB731E4C5A7}" type="presParOf" srcId="{5B023F29-1A5C-4ED1-9785-9BC546D11B1D}" destId="{92BB4D56-B8AE-43D3-9C50-16C01097DF3A}" srcOrd="1" destOrd="0" presId="urn:microsoft.com/office/officeart/2018/2/layout/IconVerticalSolidList"/>
    <dgm:cxn modelId="{4015D4D2-43D6-4516-9F67-FA656AF62FD8}" type="presParOf" srcId="{5B023F29-1A5C-4ED1-9785-9BC546D11B1D}" destId="{615502F8-1218-426D-B67A-22F3A3C7EB1C}" srcOrd="2" destOrd="0" presId="urn:microsoft.com/office/officeart/2018/2/layout/IconVerticalSolidList"/>
    <dgm:cxn modelId="{BD86992B-C041-4F12-8495-60DBE51520A3}" type="presParOf" srcId="{5B023F29-1A5C-4ED1-9785-9BC546D11B1D}" destId="{BE97BCEE-1B6D-4360-BB68-799C05CC9706}" srcOrd="3" destOrd="0" presId="urn:microsoft.com/office/officeart/2018/2/layout/IconVerticalSolidList"/>
    <dgm:cxn modelId="{8D5A2F15-0A4A-4796-9246-515562600A04}" type="presParOf" srcId="{E2AEB62E-69B0-42AD-9BDB-76370AA4EEE7}" destId="{4B688D43-98C5-47CD-8314-B7A44A016A60}" srcOrd="3" destOrd="0" presId="urn:microsoft.com/office/officeart/2018/2/layout/IconVerticalSolidList"/>
    <dgm:cxn modelId="{26DAB399-1A8F-424F-961F-593BEDEDB779}" type="presParOf" srcId="{E2AEB62E-69B0-42AD-9BDB-76370AA4EEE7}" destId="{AB021106-9878-4FC2-91D7-9E7FF20CF64A}" srcOrd="4" destOrd="0" presId="urn:microsoft.com/office/officeart/2018/2/layout/IconVerticalSolidList"/>
    <dgm:cxn modelId="{ECFCBD92-EB54-421D-9AE7-E61C59B24B61}" type="presParOf" srcId="{AB021106-9878-4FC2-91D7-9E7FF20CF64A}" destId="{97EF5424-844E-43FE-ACF6-E29A3EE67DE1}" srcOrd="0" destOrd="0" presId="urn:microsoft.com/office/officeart/2018/2/layout/IconVerticalSolidList"/>
    <dgm:cxn modelId="{8B79CA8B-9A50-49FF-9F6A-310A9FEFAB2D}" type="presParOf" srcId="{AB021106-9878-4FC2-91D7-9E7FF20CF64A}" destId="{9770D5F9-6B45-4FC1-BBDA-0C3C766E4025}" srcOrd="1" destOrd="0" presId="urn:microsoft.com/office/officeart/2018/2/layout/IconVerticalSolidList"/>
    <dgm:cxn modelId="{22DFD081-7E01-49A1-AEB9-E19771586E4D}" type="presParOf" srcId="{AB021106-9878-4FC2-91D7-9E7FF20CF64A}" destId="{958F151D-2F80-4644-B3FB-E2038B2EE735}" srcOrd="2" destOrd="0" presId="urn:microsoft.com/office/officeart/2018/2/layout/IconVerticalSolidList"/>
    <dgm:cxn modelId="{FB66EBD8-E3E1-486E-9135-0C27F9CEDD64}" type="presParOf" srcId="{AB021106-9878-4FC2-91D7-9E7FF20CF64A}" destId="{03A7BB30-E62A-484D-8021-281D22959FEE}" srcOrd="3" destOrd="0" presId="urn:microsoft.com/office/officeart/2018/2/layout/IconVerticalSolidList"/>
    <dgm:cxn modelId="{BCFCF423-8553-4CEB-9F8A-5E225ABD16B4}" type="presParOf" srcId="{E2AEB62E-69B0-42AD-9BDB-76370AA4EEE7}" destId="{67D94E21-FE2D-415D-8412-35F9595FA37E}" srcOrd="5" destOrd="0" presId="urn:microsoft.com/office/officeart/2018/2/layout/IconVerticalSolidList"/>
    <dgm:cxn modelId="{70F0C8C7-FE9C-4145-A300-4346FAF44969}" type="presParOf" srcId="{E2AEB62E-69B0-42AD-9BDB-76370AA4EEE7}" destId="{ED695479-5955-4C2D-BFD7-E47D5A52CAD8}" srcOrd="6" destOrd="0" presId="urn:microsoft.com/office/officeart/2018/2/layout/IconVerticalSolidList"/>
    <dgm:cxn modelId="{99F9E022-4BA9-4B7B-8933-E2D8FE4CD625}" type="presParOf" srcId="{ED695479-5955-4C2D-BFD7-E47D5A52CAD8}" destId="{5C078840-0A81-48C1-A957-9145A89076B6}" srcOrd="0" destOrd="0" presId="urn:microsoft.com/office/officeart/2018/2/layout/IconVerticalSolidList"/>
    <dgm:cxn modelId="{2C19D1C9-027F-44EB-A829-6C5AFA82A0D1}" type="presParOf" srcId="{ED695479-5955-4C2D-BFD7-E47D5A52CAD8}" destId="{B4295914-8692-41A6-9E25-DECF21D5C71D}" srcOrd="1" destOrd="0" presId="urn:microsoft.com/office/officeart/2018/2/layout/IconVerticalSolidList"/>
    <dgm:cxn modelId="{520096F7-7EBB-4F13-9519-246DF37B1446}" type="presParOf" srcId="{ED695479-5955-4C2D-BFD7-E47D5A52CAD8}" destId="{771FF9A8-6268-4634-8D05-56A2333FC745}" srcOrd="2" destOrd="0" presId="urn:microsoft.com/office/officeart/2018/2/layout/IconVerticalSolidList"/>
    <dgm:cxn modelId="{F0B30ECF-AD50-40A1-B731-C3C9C1C6BD9D}" type="presParOf" srcId="{ED695479-5955-4C2D-BFD7-E47D5A52CAD8}" destId="{C43602DD-E156-4F80-97BF-93379746025E}" srcOrd="3" destOrd="0" presId="urn:microsoft.com/office/officeart/2018/2/layout/IconVerticalSolidList"/>
    <dgm:cxn modelId="{BF244A5B-2BE3-44FA-9121-410ADE5A8892}" type="presParOf" srcId="{E2AEB62E-69B0-42AD-9BDB-76370AA4EEE7}" destId="{7E959ACC-A83F-4451-A86D-310972237F49}" srcOrd="7" destOrd="0" presId="urn:microsoft.com/office/officeart/2018/2/layout/IconVerticalSolidList"/>
    <dgm:cxn modelId="{4A023F82-265F-4071-8678-5EE5C3D27FBB}" type="presParOf" srcId="{E2AEB62E-69B0-42AD-9BDB-76370AA4EEE7}" destId="{A864530C-6521-4382-9207-5A912AFA55FB}" srcOrd="8" destOrd="0" presId="urn:microsoft.com/office/officeart/2018/2/layout/IconVerticalSolidList"/>
    <dgm:cxn modelId="{2302E13A-8E8A-447C-AA98-61B0784DE408}" type="presParOf" srcId="{A864530C-6521-4382-9207-5A912AFA55FB}" destId="{5A0535E0-64E8-4A32-91B7-62044A8B9416}" srcOrd="0" destOrd="0" presId="urn:microsoft.com/office/officeart/2018/2/layout/IconVerticalSolidList"/>
    <dgm:cxn modelId="{CA79E061-C51A-43CE-BA40-956FC40C1E9F}" type="presParOf" srcId="{A864530C-6521-4382-9207-5A912AFA55FB}" destId="{B54918B0-CD14-46E6-AABB-8A9FFEB34E61}" srcOrd="1" destOrd="0" presId="urn:microsoft.com/office/officeart/2018/2/layout/IconVerticalSolidList"/>
    <dgm:cxn modelId="{A31C1A0E-2363-420D-A4E3-82C9E6FDD576}" type="presParOf" srcId="{A864530C-6521-4382-9207-5A912AFA55FB}" destId="{143DA63D-3A92-4ACE-818D-6C1B165C2401}" srcOrd="2" destOrd="0" presId="urn:microsoft.com/office/officeart/2018/2/layout/IconVerticalSolidList"/>
    <dgm:cxn modelId="{11B8BA55-B300-4C78-8F38-3E8F17C7898D}" type="presParOf" srcId="{A864530C-6521-4382-9207-5A912AFA55FB}" destId="{CC6D025A-E3FF-4028-A609-F56326FF2E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BB8A5B-232A-4DF0-BAA3-3F3B17F011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915054-2AE5-4E25-9765-AC3A0A8007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‘PLUS’ module = voluntary to report on and to disclose, and not assessed</a:t>
          </a:r>
          <a:endParaRPr lang="en-US" sz="1500"/>
        </a:p>
      </dgm:t>
    </dgm:pt>
    <dgm:pt modelId="{509BCF1A-8FF3-46E3-AF5A-4B526D0D40BB}" type="parTrans" cxnId="{7291EB97-F9D7-4CF7-B56F-D6A9D40E3D8C}">
      <dgm:prSet/>
      <dgm:spPr/>
      <dgm:t>
        <a:bodyPr/>
        <a:lstStyle/>
        <a:p>
          <a:endParaRPr lang="en-US" sz="1600"/>
        </a:p>
      </dgm:t>
    </dgm:pt>
    <dgm:pt modelId="{46FF9FBD-9BF7-47C2-94A2-C554283F74E2}" type="sibTrans" cxnId="{7291EB97-F9D7-4CF7-B56F-D6A9D40E3D8C}">
      <dgm:prSet/>
      <dgm:spPr/>
      <dgm:t>
        <a:bodyPr/>
        <a:lstStyle/>
        <a:p>
          <a:endParaRPr lang="en-US" sz="1600"/>
        </a:p>
      </dgm:t>
    </dgm:pt>
    <dgm:pt modelId="{34DCAC94-A42B-404E-B84C-48E8C1B5AA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>
              <a:solidFill>
                <a:schemeClr val="tx1"/>
              </a:solidFill>
            </a:rPr>
            <a:t>Aligned with PRI guidance - </a:t>
          </a:r>
          <a:r>
            <a:rPr lang="en-GB" sz="1500">
              <a:hlinkClick xmlns:r="http://schemas.openxmlformats.org/officeDocument/2006/relationships" r:id="rId1"/>
            </a:rPr>
            <a:t>Investing with SDGs outcomes: a five-part framework</a:t>
          </a:r>
          <a:r>
            <a:rPr lang="en-GB" sz="1500"/>
            <a:t> and </a:t>
          </a:r>
          <a:r>
            <a:rPr lang="en-GB" sz="1500">
              <a:hlinkClick xmlns:r="http://schemas.openxmlformats.org/officeDocument/2006/relationships" r:id="rId2"/>
            </a:rPr>
            <a:t>Active Ownership 2.0</a:t>
          </a:r>
          <a:endParaRPr lang="en-US" sz="1500"/>
        </a:p>
      </dgm:t>
    </dgm:pt>
    <dgm:pt modelId="{A128577C-ED33-44C5-B104-63881401F070}" type="parTrans" cxnId="{F7F0BB6E-A53B-49CA-B124-CA370670BFA0}">
      <dgm:prSet/>
      <dgm:spPr/>
      <dgm:t>
        <a:bodyPr/>
        <a:lstStyle/>
        <a:p>
          <a:endParaRPr lang="en-US" sz="1600"/>
        </a:p>
      </dgm:t>
    </dgm:pt>
    <dgm:pt modelId="{B1B6FAB6-B289-4869-B19C-3D67DB31CC1C}" type="sibTrans" cxnId="{F7F0BB6E-A53B-49CA-B124-CA370670BFA0}">
      <dgm:prSet/>
      <dgm:spPr/>
      <dgm:t>
        <a:bodyPr/>
        <a:lstStyle/>
        <a:p>
          <a:endParaRPr lang="en-US" sz="1600"/>
        </a:p>
      </dgm:t>
    </dgm:pt>
    <dgm:pt modelId="{7B4961FC-8D30-4B35-97C1-9BD188721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Unlocked based on the response to ISP 45</a:t>
          </a:r>
          <a:endParaRPr lang="en-US" sz="1500"/>
        </a:p>
      </dgm:t>
    </dgm:pt>
    <dgm:pt modelId="{4C7FF195-1E6B-4EA5-9298-E825E79E3732}" type="parTrans" cxnId="{29402628-3F44-44CB-B847-34159BBBDE7C}">
      <dgm:prSet/>
      <dgm:spPr/>
      <dgm:t>
        <a:bodyPr/>
        <a:lstStyle/>
        <a:p>
          <a:endParaRPr lang="en-GB" sz="1600"/>
        </a:p>
      </dgm:t>
    </dgm:pt>
    <dgm:pt modelId="{3EF0E9E7-2488-4BBA-B8B2-EB12896EAF45}" type="sibTrans" cxnId="{29402628-3F44-44CB-B847-34159BBBDE7C}">
      <dgm:prSet/>
      <dgm:spPr/>
      <dgm:t>
        <a:bodyPr/>
        <a:lstStyle/>
        <a:p>
          <a:endParaRPr lang="en-GB" sz="1600"/>
        </a:p>
      </dgm:t>
    </dgm:pt>
    <dgm:pt modelId="{52AAEEC2-02B1-414F-9FDF-79751C3318E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All signatories can report on this module</a:t>
          </a:r>
        </a:p>
      </dgm:t>
    </dgm:pt>
    <dgm:pt modelId="{28FB9C18-1016-4268-A33F-421B76A689A2}" type="parTrans" cxnId="{2E931EAC-34E6-4784-8815-5A0320AF5A3D}">
      <dgm:prSet/>
      <dgm:spPr/>
      <dgm:t>
        <a:bodyPr/>
        <a:lstStyle/>
        <a:p>
          <a:endParaRPr lang="en-GB"/>
        </a:p>
      </dgm:t>
    </dgm:pt>
    <dgm:pt modelId="{D67D3B14-9F5D-4B5A-9D0E-657E2AC52B88}" type="sibTrans" cxnId="{2E931EAC-34E6-4784-8815-5A0320AF5A3D}">
      <dgm:prSet/>
      <dgm:spPr/>
      <dgm:t>
        <a:bodyPr/>
        <a:lstStyle/>
        <a:p>
          <a:endParaRPr lang="en-GB"/>
        </a:p>
      </dgm:t>
    </dgm:pt>
    <dgm:pt modelId="{6E986D58-4F4F-40C2-A0CE-249B8F40420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500"/>
            <a:t>Shape and track the sustainability outcomes of activities</a:t>
          </a:r>
        </a:p>
      </dgm:t>
    </dgm:pt>
    <dgm:pt modelId="{CFDF7172-E29A-46E2-9D1E-502EA09E9571}" type="parTrans" cxnId="{E781798A-A0C5-4EF5-8BAE-CAD1C0F7B904}">
      <dgm:prSet/>
      <dgm:spPr/>
      <dgm:t>
        <a:bodyPr/>
        <a:lstStyle/>
        <a:p>
          <a:endParaRPr lang="en-GB"/>
        </a:p>
      </dgm:t>
    </dgm:pt>
    <dgm:pt modelId="{E92C69C6-7316-4C4F-8AAD-8B760C713945}" type="sibTrans" cxnId="{E781798A-A0C5-4EF5-8BAE-CAD1C0F7B904}">
      <dgm:prSet/>
      <dgm:spPr/>
      <dgm:t>
        <a:bodyPr/>
        <a:lstStyle/>
        <a:p>
          <a:endParaRPr lang="en-GB"/>
        </a:p>
      </dgm:t>
    </dgm:pt>
    <dgm:pt modelId="{E2AEB62E-69B0-42AD-9BDB-76370AA4EEE7}" type="pres">
      <dgm:prSet presAssocID="{64BB8A5B-232A-4DF0-BAA3-3F3B17F011BB}" presName="root" presStyleCnt="0">
        <dgm:presLayoutVars>
          <dgm:dir/>
          <dgm:resizeHandles val="exact"/>
        </dgm:presLayoutVars>
      </dgm:prSet>
      <dgm:spPr/>
    </dgm:pt>
    <dgm:pt modelId="{B1CBD99F-D2BA-49C1-8547-CFB8AC4A65F6}" type="pres">
      <dgm:prSet presAssocID="{52AAEEC2-02B1-414F-9FDF-79751C3318EF}" presName="compNode" presStyleCnt="0"/>
      <dgm:spPr/>
    </dgm:pt>
    <dgm:pt modelId="{FCE0BB0D-3F84-4C9B-8F54-2AD4B92D9CBE}" type="pres">
      <dgm:prSet presAssocID="{52AAEEC2-02B1-414F-9FDF-79751C3318EF}" presName="bgRect" presStyleLbl="bgShp" presStyleIdx="0" presStyleCnt="5"/>
      <dgm:spPr/>
    </dgm:pt>
    <dgm:pt modelId="{E3224516-6A2C-4E88-8973-A7332DF74548}" type="pres">
      <dgm:prSet presAssocID="{52AAEEC2-02B1-414F-9FDF-79751C3318EF}" presName="iconRect" presStyleLbl="node1" presStyleIdx="0" presStyleCnt="5"/>
      <dgm:spPr>
        <a:xfrm>
          <a:off x="198048" y="148600"/>
          <a:ext cx="360088" cy="3600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4179BF17-C944-48E7-B9A1-E669FF2AC189}" type="pres">
      <dgm:prSet presAssocID="{52AAEEC2-02B1-414F-9FDF-79751C3318EF}" presName="spaceRect" presStyleCnt="0"/>
      <dgm:spPr/>
    </dgm:pt>
    <dgm:pt modelId="{6EF5A2B0-BDD2-464D-A92D-001ABAA47E80}" type="pres">
      <dgm:prSet presAssocID="{52AAEEC2-02B1-414F-9FDF-79751C3318EF}" presName="parTx" presStyleLbl="revTx" presStyleIdx="0" presStyleCnt="5">
        <dgm:presLayoutVars>
          <dgm:chMax val="0"/>
          <dgm:chPref val="0"/>
        </dgm:presLayoutVars>
      </dgm:prSet>
      <dgm:spPr/>
    </dgm:pt>
    <dgm:pt modelId="{5D8A8629-5489-4AFA-AB70-132D3D0D7B1C}" type="pres">
      <dgm:prSet presAssocID="{D67D3B14-9F5D-4B5A-9D0E-657E2AC52B88}" presName="sibTrans" presStyleCnt="0"/>
      <dgm:spPr/>
    </dgm:pt>
    <dgm:pt modelId="{57C64FE4-193A-4550-8FC6-D204DFB97814}" type="pres">
      <dgm:prSet presAssocID="{8B915054-2AE5-4E25-9765-AC3A0A800771}" presName="compNode" presStyleCnt="0"/>
      <dgm:spPr/>
    </dgm:pt>
    <dgm:pt modelId="{138288B7-0A76-4804-AEFC-4DE5E1CEF682}" type="pres">
      <dgm:prSet presAssocID="{8B915054-2AE5-4E25-9765-AC3A0A800771}" presName="bgRect" presStyleLbl="bgShp" presStyleIdx="1" presStyleCnt="5"/>
      <dgm:spPr/>
    </dgm:pt>
    <dgm:pt modelId="{BD161AFF-FD30-426A-918E-B2102288BDD6}" type="pres">
      <dgm:prSet presAssocID="{8B915054-2AE5-4E25-9765-AC3A0A800771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C91259FB-52B0-4354-A57E-A4591CE7422E}" type="pres">
      <dgm:prSet presAssocID="{8B915054-2AE5-4E25-9765-AC3A0A800771}" presName="spaceRect" presStyleCnt="0"/>
      <dgm:spPr/>
    </dgm:pt>
    <dgm:pt modelId="{24F03A0F-ED54-4152-BE2B-848C127F2F9D}" type="pres">
      <dgm:prSet presAssocID="{8B915054-2AE5-4E25-9765-AC3A0A800771}" presName="parTx" presStyleLbl="revTx" presStyleIdx="1" presStyleCnt="5">
        <dgm:presLayoutVars>
          <dgm:chMax val="0"/>
          <dgm:chPref val="0"/>
        </dgm:presLayoutVars>
      </dgm:prSet>
      <dgm:spPr/>
    </dgm:pt>
    <dgm:pt modelId="{B4477D8E-0465-4408-BD40-E91693F5EFA4}" type="pres">
      <dgm:prSet presAssocID="{46FF9FBD-9BF7-47C2-94A2-C554283F74E2}" presName="sibTrans" presStyleCnt="0"/>
      <dgm:spPr/>
    </dgm:pt>
    <dgm:pt modelId="{F2FE2B88-FD8F-4699-856C-57C71758D6D0}" type="pres">
      <dgm:prSet presAssocID="{7B4961FC-8D30-4B35-97C1-9BD1887210CB}" presName="compNode" presStyleCnt="0"/>
      <dgm:spPr/>
    </dgm:pt>
    <dgm:pt modelId="{AB884D57-DF21-499C-BE14-A17B843C3B70}" type="pres">
      <dgm:prSet presAssocID="{7B4961FC-8D30-4B35-97C1-9BD1887210CB}" presName="bgRect" presStyleLbl="bgShp" presStyleIdx="2" presStyleCnt="5" custLinFactNeighborX="-6437"/>
      <dgm:spPr/>
    </dgm:pt>
    <dgm:pt modelId="{AF17F911-5FC8-40B2-B586-449C79A87988}" type="pres">
      <dgm:prSet presAssocID="{7B4961FC-8D30-4B35-97C1-9BD1887210CB}" presName="iconRect" presStyleLbl="node1" presStyleIdx="2" presStyleCnt="5" custScaleX="121000" custScaleY="11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11DA32CF-0621-4376-A281-47843495632A}" type="pres">
      <dgm:prSet presAssocID="{7B4961FC-8D30-4B35-97C1-9BD1887210CB}" presName="spaceRect" presStyleCnt="0"/>
      <dgm:spPr/>
    </dgm:pt>
    <dgm:pt modelId="{9057A7C5-03E8-4A93-83BA-23B2C016B73C}" type="pres">
      <dgm:prSet presAssocID="{7B4961FC-8D30-4B35-97C1-9BD1887210CB}" presName="parTx" presStyleLbl="revTx" presStyleIdx="2" presStyleCnt="5">
        <dgm:presLayoutVars>
          <dgm:chMax val="0"/>
          <dgm:chPref val="0"/>
        </dgm:presLayoutVars>
      </dgm:prSet>
      <dgm:spPr/>
    </dgm:pt>
    <dgm:pt modelId="{C35996FE-8B1D-47EC-9E24-F50FCA8BF539}" type="pres">
      <dgm:prSet presAssocID="{3EF0E9E7-2488-4BBA-B8B2-EB12896EAF45}" presName="sibTrans" presStyleCnt="0"/>
      <dgm:spPr/>
    </dgm:pt>
    <dgm:pt modelId="{4580B4EA-5E7A-4A92-9547-4292A240196F}" type="pres">
      <dgm:prSet presAssocID="{6E986D58-4F4F-40C2-A0CE-249B8F40420B}" presName="compNode" presStyleCnt="0"/>
      <dgm:spPr/>
    </dgm:pt>
    <dgm:pt modelId="{A6B7A2D6-52C7-4102-A8F3-2F2871618D05}" type="pres">
      <dgm:prSet presAssocID="{6E986D58-4F4F-40C2-A0CE-249B8F40420B}" presName="bgRect" presStyleLbl="bgShp" presStyleIdx="3" presStyleCnt="5"/>
      <dgm:spPr/>
    </dgm:pt>
    <dgm:pt modelId="{E0D246B0-E17B-42ED-87E1-3D731796F805}" type="pres">
      <dgm:prSet presAssocID="{6E986D58-4F4F-40C2-A0CE-249B8F40420B}" presName="iconRect" presStyleLbl="node1" presStyleIdx="3" presStyleCnt="5"/>
      <dgm:spPr>
        <a:blipFill rotWithShape="1">
          <a:blip xmlns:r="http://schemas.openxmlformats.org/officeDocument/2006/relationships" r:embed="rId9"/>
          <a:srcRect/>
          <a:stretch>
            <a:fillRect/>
          </a:stretch>
        </a:blipFill>
        <a:ln>
          <a:noFill/>
        </a:ln>
      </dgm:spPr>
    </dgm:pt>
    <dgm:pt modelId="{9C7EA4FD-7702-4B18-B1AA-A25FD77BBC9F}" type="pres">
      <dgm:prSet presAssocID="{6E986D58-4F4F-40C2-A0CE-249B8F40420B}" presName="spaceRect" presStyleCnt="0"/>
      <dgm:spPr/>
    </dgm:pt>
    <dgm:pt modelId="{F580D261-A0EE-412E-8FD2-6B4F78BE7772}" type="pres">
      <dgm:prSet presAssocID="{6E986D58-4F4F-40C2-A0CE-249B8F40420B}" presName="parTx" presStyleLbl="revTx" presStyleIdx="3" presStyleCnt="5">
        <dgm:presLayoutVars>
          <dgm:chMax val="0"/>
          <dgm:chPref val="0"/>
        </dgm:presLayoutVars>
      </dgm:prSet>
      <dgm:spPr/>
    </dgm:pt>
    <dgm:pt modelId="{562DF6FF-562C-4969-9222-F900B664F366}" type="pres">
      <dgm:prSet presAssocID="{E92C69C6-7316-4C4F-8AAD-8B760C713945}" presName="sibTrans" presStyleCnt="0"/>
      <dgm:spPr/>
    </dgm:pt>
    <dgm:pt modelId="{5B023F29-1A5C-4ED1-9785-9BC546D11B1D}" type="pres">
      <dgm:prSet presAssocID="{34DCAC94-A42B-404E-B84C-48E8C1B5AA74}" presName="compNode" presStyleCnt="0"/>
      <dgm:spPr/>
    </dgm:pt>
    <dgm:pt modelId="{25C343CF-4E6C-4C52-8CA1-011B982F1200}" type="pres">
      <dgm:prSet presAssocID="{34DCAC94-A42B-404E-B84C-48E8C1B5AA74}" presName="bgRect" presStyleLbl="bgShp" presStyleIdx="4" presStyleCnt="5"/>
      <dgm:spPr/>
    </dgm:pt>
    <dgm:pt modelId="{92BB4D56-B8AE-43D3-9C50-16C01097DF3A}" type="pres">
      <dgm:prSet presAssocID="{34DCAC94-A42B-404E-B84C-48E8C1B5AA74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5502F8-1218-426D-B67A-22F3A3C7EB1C}" type="pres">
      <dgm:prSet presAssocID="{34DCAC94-A42B-404E-B84C-48E8C1B5AA74}" presName="spaceRect" presStyleCnt="0"/>
      <dgm:spPr/>
    </dgm:pt>
    <dgm:pt modelId="{BE97BCEE-1B6D-4360-BB68-799C05CC9706}" type="pres">
      <dgm:prSet presAssocID="{34DCAC94-A42B-404E-B84C-48E8C1B5AA7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F166C20-597A-4856-9134-F1057ED06EF8}" type="presOf" srcId="{7B4961FC-8D30-4B35-97C1-9BD1887210CB}" destId="{9057A7C5-03E8-4A93-83BA-23B2C016B73C}" srcOrd="0" destOrd="0" presId="urn:microsoft.com/office/officeart/2018/2/layout/IconVerticalSolidList"/>
    <dgm:cxn modelId="{29402628-3F44-44CB-B847-34159BBBDE7C}" srcId="{64BB8A5B-232A-4DF0-BAA3-3F3B17F011BB}" destId="{7B4961FC-8D30-4B35-97C1-9BD1887210CB}" srcOrd="2" destOrd="0" parTransId="{4C7FF195-1E6B-4EA5-9298-E825E79E3732}" sibTransId="{3EF0E9E7-2488-4BBA-B8B2-EB12896EAF45}"/>
    <dgm:cxn modelId="{37D8A76B-5B3C-48D6-9781-E2FFB232D512}" type="presOf" srcId="{64BB8A5B-232A-4DF0-BAA3-3F3B17F011BB}" destId="{E2AEB62E-69B0-42AD-9BDB-76370AA4EEE7}" srcOrd="0" destOrd="0" presId="urn:microsoft.com/office/officeart/2018/2/layout/IconVerticalSolidList"/>
    <dgm:cxn modelId="{F7F0BB6E-A53B-49CA-B124-CA370670BFA0}" srcId="{64BB8A5B-232A-4DF0-BAA3-3F3B17F011BB}" destId="{34DCAC94-A42B-404E-B84C-48E8C1B5AA74}" srcOrd="4" destOrd="0" parTransId="{A128577C-ED33-44C5-B104-63881401F070}" sibTransId="{B1B6FAB6-B289-4869-B19C-3D67DB31CC1C}"/>
    <dgm:cxn modelId="{23ECC552-7BFA-46D0-91C6-F0BC764C2D66}" type="presOf" srcId="{6E986D58-4F4F-40C2-A0CE-249B8F40420B}" destId="{F580D261-A0EE-412E-8FD2-6B4F78BE7772}" srcOrd="0" destOrd="0" presId="urn:microsoft.com/office/officeart/2018/2/layout/IconVerticalSolidList"/>
    <dgm:cxn modelId="{FA60F281-1E46-4EBF-A8C8-4E1FB395C978}" type="presOf" srcId="{34DCAC94-A42B-404E-B84C-48E8C1B5AA74}" destId="{BE97BCEE-1B6D-4360-BB68-799C05CC9706}" srcOrd="0" destOrd="0" presId="urn:microsoft.com/office/officeart/2018/2/layout/IconVerticalSolidList"/>
    <dgm:cxn modelId="{EF823B87-3685-4FC2-82FE-FA2B699DBB93}" type="presOf" srcId="{52AAEEC2-02B1-414F-9FDF-79751C3318EF}" destId="{6EF5A2B0-BDD2-464D-A92D-001ABAA47E80}" srcOrd="0" destOrd="0" presId="urn:microsoft.com/office/officeart/2018/2/layout/IconVerticalSolidList"/>
    <dgm:cxn modelId="{E781798A-A0C5-4EF5-8BAE-CAD1C0F7B904}" srcId="{64BB8A5B-232A-4DF0-BAA3-3F3B17F011BB}" destId="{6E986D58-4F4F-40C2-A0CE-249B8F40420B}" srcOrd="3" destOrd="0" parTransId="{CFDF7172-E29A-46E2-9D1E-502EA09E9571}" sibTransId="{E92C69C6-7316-4C4F-8AAD-8B760C713945}"/>
    <dgm:cxn modelId="{7291EB97-F9D7-4CF7-B56F-D6A9D40E3D8C}" srcId="{64BB8A5B-232A-4DF0-BAA3-3F3B17F011BB}" destId="{8B915054-2AE5-4E25-9765-AC3A0A800771}" srcOrd="1" destOrd="0" parTransId="{509BCF1A-8FF3-46E3-AF5A-4B526D0D40BB}" sibTransId="{46FF9FBD-9BF7-47C2-94A2-C554283F74E2}"/>
    <dgm:cxn modelId="{2E931EAC-34E6-4784-8815-5A0320AF5A3D}" srcId="{64BB8A5B-232A-4DF0-BAA3-3F3B17F011BB}" destId="{52AAEEC2-02B1-414F-9FDF-79751C3318EF}" srcOrd="0" destOrd="0" parTransId="{28FB9C18-1016-4268-A33F-421B76A689A2}" sibTransId="{D67D3B14-9F5D-4B5A-9D0E-657E2AC52B88}"/>
    <dgm:cxn modelId="{2D3654E5-94A1-4FC1-BAA1-702940C80533}" type="presOf" srcId="{8B915054-2AE5-4E25-9765-AC3A0A800771}" destId="{24F03A0F-ED54-4152-BE2B-848C127F2F9D}" srcOrd="0" destOrd="0" presId="urn:microsoft.com/office/officeart/2018/2/layout/IconVerticalSolidList"/>
    <dgm:cxn modelId="{CF5589CB-BC63-44FE-AE51-B7A19D8B5CE8}" type="presParOf" srcId="{E2AEB62E-69B0-42AD-9BDB-76370AA4EEE7}" destId="{B1CBD99F-D2BA-49C1-8547-CFB8AC4A65F6}" srcOrd="0" destOrd="0" presId="urn:microsoft.com/office/officeart/2018/2/layout/IconVerticalSolidList"/>
    <dgm:cxn modelId="{657726D9-40B0-4E9D-B091-98D2EA6B5A34}" type="presParOf" srcId="{B1CBD99F-D2BA-49C1-8547-CFB8AC4A65F6}" destId="{FCE0BB0D-3F84-4C9B-8F54-2AD4B92D9CBE}" srcOrd="0" destOrd="0" presId="urn:microsoft.com/office/officeart/2018/2/layout/IconVerticalSolidList"/>
    <dgm:cxn modelId="{6094C658-D23B-417E-844F-8AC9F5EA66B5}" type="presParOf" srcId="{B1CBD99F-D2BA-49C1-8547-CFB8AC4A65F6}" destId="{E3224516-6A2C-4E88-8973-A7332DF74548}" srcOrd="1" destOrd="0" presId="urn:microsoft.com/office/officeart/2018/2/layout/IconVerticalSolidList"/>
    <dgm:cxn modelId="{B84A5A04-BABA-490F-93F3-E706B058AB12}" type="presParOf" srcId="{B1CBD99F-D2BA-49C1-8547-CFB8AC4A65F6}" destId="{4179BF17-C944-48E7-B9A1-E669FF2AC189}" srcOrd="2" destOrd="0" presId="urn:microsoft.com/office/officeart/2018/2/layout/IconVerticalSolidList"/>
    <dgm:cxn modelId="{84F60C1F-493A-405B-A1D2-A4C5EE3F115B}" type="presParOf" srcId="{B1CBD99F-D2BA-49C1-8547-CFB8AC4A65F6}" destId="{6EF5A2B0-BDD2-464D-A92D-001ABAA47E80}" srcOrd="3" destOrd="0" presId="urn:microsoft.com/office/officeart/2018/2/layout/IconVerticalSolidList"/>
    <dgm:cxn modelId="{E85940AC-0222-40E8-9A5F-AA719B03FB19}" type="presParOf" srcId="{E2AEB62E-69B0-42AD-9BDB-76370AA4EEE7}" destId="{5D8A8629-5489-4AFA-AB70-132D3D0D7B1C}" srcOrd="1" destOrd="0" presId="urn:microsoft.com/office/officeart/2018/2/layout/IconVerticalSolidList"/>
    <dgm:cxn modelId="{308DB91C-157B-420D-A94D-3BD56ED19AC9}" type="presParOf" srcId="{E2AEB62E-69B0-42AD-9BDB-76370AA4EEE7}" destId="{57C64FE4-193A-4550-8FC6-D204DFB97814}" srcOrd="2" destOrd="0" presId="urn:microsoft.com/office/officeart/2018/2/layout/IconVerticalSolidList"/>
    <dgm:cxn modelId="{A29FAD2B-0E53-45F9-BAAF-F69839A8E534}" type="presParOf" srcId="{57C64FE4-193A-4550-8FC6-D204DFB97814}" destId="{138288B7-0A76-4804-AEFC-4DE5E1CEF682}" srcOrd="0" destOrd="0" presId="urn:microsoft.com/office/officeart/2018/2/layout/IconVerticalSolidList"/>
    <dgm:cxn modelId="{F191E6B6-5740-473A-95CE-E796A852FC72}" type="presParOf" srcId="{57C64FE4-193A-4550-8FC6-D204DFB97814}" destId="{BD161AFF-FD30-426A-918E-B2102288BDD6}" srcOrd="1" destOrd="0" presId="urn:microsoft.com/office/officeart/2018/2/layout/IconVerticalSolidList"/>
    <dgm:cxn modelId="{06B6BF11-4F88-4A46-8298-3982723C834F}" type="presParOf" srcId="{57C64FE4-193A-4550-8FC6-D204DFB97814}" destId="{C91259FB-52B0-4354-A57E-A4591CE7422E}" srcOrd="2" destOrd="0" presId="urn:microsoft.com/office/officeart/2018/2/layout/IconVerticalSolidList"/>
    <dgm:cxn modelId="{FD29D6ED-D48F-427F-B70D-34D57F18308A}" type="presParOf" srcId="{57C64FE4-193A-4550-8FC6-D204DFB97814}" destId="{24F03A0F-ED54-4152-BE2B-848C127F2F9D}" srcOrd="3" destOrd="0" presId="urn:microsoft.com/office/officeart/2018/2/layout/IconVerticalSolidList"/>
    <dgm:cxn modelId="{0163735B-3943-401A-8F7A-14D94D782A6C}" type="presParOf" srcId="{E2AEB62E-69B0-42AD-9BDB-76370AA4EEE7}" destId="{B4477D8E-0465-4408-BD40-E91693F5EFA4}" srcOrd="3" destOrd="0" presId="urn:microsoft.com/office/officeart/2018/2/layout/IconVerticalSolidList"/>
    <dgm:cxn modelId="{E2C8F11B-2A98-48CA-843A-AB52C70D6E05}" type="presParOf" srcId="{E2AEB62E-69B0-42AD-9BDB-76370AA4EEE7}" destId="{F2FE2B88-FD8F-4699-856C-57C71758D6D0}" srcOrd="4" destOrd="0" presId="urn:microsoft.com/office/officeart/2018/2/layout/IconVerticalSolidList"/>
    <dgm:cxn modelId="{EBE584DD-9DCA-4D1B-A757-EAE0650EF704}" type="presParOf" srcId="{F2FE2B88-FD8F-4699-856C-57C71758D6D0}" destId="{AB884D57-DF21-499C-BE14-A17B843C3B70}" srcOrd="0" destOrd="0" presId="urn:microsoft.com/office/officeart/2018/2/layout/IconVerticalSolidList"/>
    <dgm:cxn modelId="{23054BAB-E762-4ED6-87B0-F6B347BCCA2E}" type="presParOf" srcId="{F2FE2B88-FD8F-4699-856C-57C71758D6D0}" destId="{AF17F911-5FC8-40B2-B586-449C79A87988}" srcOrd="1" destOrd="0" presId="urn:microsoft.com/office/officeart/2018/2/layout/IconVerticalSolidList"/>
    <dgm:cxn modelId="{46A2000E-50B2-4EA0-9624-BD9179B65E2A}" type="presParOf" srcId="{F2FE2B88-FD8F-4699-856C-57C71758D6D0}" destId="{11DA32CF-0621-4376-A281-47843495632A}" srcOrd="2" destOrd="0" presId="urn:microsoft.com/office/officeart/2018/2/layout/IconVerticalSolidList"/>
    <dgm:cxn modelId="{5AE494A6-5823-41CD-8814-2A6F1A65BED0}" type="presParOf" srcId="{F2FE2B88-FD8F-4699-856C-57C71758D6D0}" destId="{9057A7C5-03E8-4A93-83BA-23B2C016B73C}" srcOrd="3" destOrd="0" presId="urn:microsoft.com/office/officeart/2018/2/layout/IconVerticalSolidList"/>
    <dgm:cxn modelId="{8B293F60-43E9-42CD-87BE-C667AAAB583D}" type="presParOf" srcId="{E2AEB62E-69B0-42AD-9BDB-76370AA4EEE7}" destId="{C35996FE-8B1D-47EC-9E24-F50FCA8BF539}" srcOrd="5" destOrd="0" presId="urn:microsoft.com/office/officeart/2018/2/layout/IconVerticalSolidList"/>
    <dgm:cxn modelId="{1A06D9B0-B59F-4A30-B14F-38FD0A3BA7BD}" type="presParOf" srcId="{E2AEB62E-69B0-42AD-9BDB-76370AA4EEE7}" destId="{4580B4EA-5E7A-4A92-9547-4292A240196F}" srcOrd="6" destOrd="0" presId="urn:microsoft.com/office/officeart/2018/2/layout/IconVerticalSolidList"/>
    <dgm:cxn modelId="{CE69B95C-164C-4465-BB00-F0FEB7035A90}" type="presParOf" srcId="{4580B4EA-5E7A-4A92-9547-4292A240196F}" destId="{A6B7A2D6-52C7-4102-A8F3-2F2871618D05}" srcOrd="0" destOrd="0" presId="urn:microsoft.com/office/officeart/2018/2/layout/IconVerticalSolidList"/>
    <dgm:cxn modelId="{8F9E00F0-1D53-4745-8525-D5458B332C6D}" type="presParOf" srcId="{4580B4EA-5E7A-4A92-9547-4292A240196F}" destId="{E0D246B0-E17B-42ED-87E1-3D731796F805}" srcOrd="1" destOrd="0" presId="urn:microsoft.com/office/officeart/2018/2/layout/IconVerticalSolidList"/>
    <dgm:cxn modelId="{ADE5F382-AA85-489C-87D2-E8838FD41188}" type="presParOf" srcId="{4580B4EA-5E7A-4A92-9547-4292A240196F}" destId="{9C7EA4FD-7702-4B18-B1AA-A25FD77BBC9F}" srcOrd="2" destOrd="0" presId="urn:microsoft.com/office/officeart/2018/2/layout/IconVerticalSolidList"/>
    <dgm:cxn modelId="{EBCF3793-346E-41F2-8327-4B67069BF76F}" type="presParOf" srcId="{4580B4EA-5E7A-4A92-9547-4292A240196F}" destId="{F580D261-A0EE-412E-8FD2-6B4F78BE7772}" srcOrd="3" destOrd="0" presId="urn:microsoft.com/office/officeart/2018/2/layout/IconVerticalSolidList"/>
    <dgm:cxn modelId="{257591BA-5577-4815-91DC-0F18616EA010}" type="presParOf" srcId="{E2AEB62E-69B0-42AD-9BDB-76370AA4EEE7}" destId="{562DF6FF-562C-4969-9222-F900B664F366}" srcOrd="7" destOrd="0" presId="urn:microsoft.com/office/officeart/2018/2/layout/IconVerticalSolidList"/>
    <dgm:cxn modelId="{08E375F5-4F2E-419A-8E9C-A442B635D8B2}" type="presParOf" srcId="{E2AEB62E-69B0-42AD-9BDB-76370AA4EEE7}" destId="{5B023F29-1A5C-4ED1-9785-9BC546D11B1D}" srcOrd="8" destOrd="0" presId="urn:microsoft.com/office/officeart/2018/2/layout/IconVerticalSolidList"/>
    <dgm:cxn modelId="{B76ABEA2-0FC2-41F5-ADCF-314AA906F2EC}" type="presParOf" srcId="{5B023F29-1A5C-4ED1-9785-9BC546D11B1D}" destId="{25C343CF-4E6C-4C52-8CA1-011B982F1200}" srcOrd="0" destOrd="0" presId="urn:microsoft.com/office/officeart/2018/2/layout/IconVerticalSolidList"/>
    <dgm:cxn modelId="{E18A3ED6-2742-4450-A13A-D941C6614942}" type="presParOf" srcId="{5B023F29-1A5C-4ED1-9785-9BC546D11B1D}" destId="{92BB4D56-B8AE-43D3-9C50-16C01097DF3A}" srcOrd="1" destOrd="0" presId="urn:microsoft.com/office/officeart/2018/2/layout/IconVerticalSolidList"/>
    <dgm:cxn modelId="{E87AB864-B75B-4E3A-939F-F54537C813EB}" type="presParOf" srcId="{5B023F29-1A5C-4ED1-9785-9BC546D11B1D}" destId="{615502F8-1218-426D-B67A-22F3A3C7EB1C}" srcOrd="2" destOrd="0" presId="urn:microsoft.com/office/officeart/2018/2/layout/IconVerticalSolidList"/>
    <dgm:cxn modelId="{988F066C-FCA6-436C-B3C0-874AA8DE890A}" type="presParOf" srcId="{5B023F29-1A5C-4ED1-9785-9BC546D11B1D}" destId="{BE97BCEE-1B6D-4360-BB68-799C05CC97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B14AE-1B2B-4ED4-B991-0D5AD1D4A6DF}">
      <dsp:nvSpPr>
        <dsp:cNvPr id="0" name=""/>
        <dsp:cNvSpPr/>
      </dsp:nvSpPr>
      <dsp:spPr>
        <a:xfrm>
          <a:off x="0" y="343585"/>
          <a:ext cx="7834992" cy="78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082" tIns="416560" rIns="6080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Aligned with existing PRI work</a:t>
          </a:r>
        </a:p>
      </dsp:txBody>
      <dsp:txXfrm>
        <a:off x="0" y="343585"/>
        <a:ext cx="7834992" cy="787500"/>
      </dsp:txXfrm>
    </dsp:sp>
    <dsp:sp modelId="{A9DDD380-8F30-4AF7-9C10-30DCAD44B1D1}">
      <dsp:nvSpPr>
        <dsp:cNvPr id="0" name=""/>
        <dsp:cNvSpPr/>
      </dsp:nvSpPr>
      <dsp:spPr>
        <a:xfrm>
          <a:off x="391749" y="48385"/>
          <a:ext cx="5484494" cy="590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301" tIns="0" rIns="2073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Evolved</a:t>
          </a:r>
        </a:p>
      </dsp:txBody>
      <dsp:txXfrm>
        <a:off x="391749" y="48385"/>
        <a:ext cx="5484494" cy="590400"/>
      </dsp:txXfrm>
    </dsp:sp>
    <dsp:sp modelId="{B2E25CED-6EA8-4819-ADD5-703711BC7181}">
      <dsp:nvSpPr>
        <dsp:cNvPr id="0" name=""/>
        <dsp:cNvSpPr/>
      </dsp:nvSpPr>
      <dsp:spPr>
        <a:xfrm>
          <a:off x="0" y="1534285"/>
          <a:ext cx="7834992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082" tIns="416560" rIns="6080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Capturing robust ESG incorporation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/>
            <a:t>How</a:t>
          </a:r>
          <a:r>
            <a:rPr lang="en-GB" sz="1800" kern="1200"/>
            <a:t> ESG factors are incorporated</a:t>
          </a:r>
        </a:p>
      </dsp:txBody>
      <dsp:txXfrm>
        <a:off x="0" y="1534285"/>
        <a:ext cx="7834992" cy="1071000"/>
      </dsp:txXfrm>
    </dsp:sp>
    <dsp:sp modelId="{ACC1C5F8-32D6-4278-AA2A-1EE9ABE309C5}">
      <dsp:nvSpPr>
        <dsp:cNvPr id="0" name=""/>
        <dsp:cNvSpPr/>
      </dsp:nvSpPr>
      <dsp:spPr>
        <a:xfrm>
          <a:off x="391749" y="1239085"/>
          <a:ext cx="5484494" cy="590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301" tIns="0" rIns="2073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Process oriented</a:t>
          </a:r>
        </a:p>
      </dsp:txBody>
      <dsp:txXfrm>
        <a:off x="391749" y="1239085"/>
        <a:ext cx="5484494" cy="590400"/>
      </dsp:txXfrm>
    </dsp:sp>
    <dsp:sp modelId="{DA6808CF-A7C4-4A05-A8E2-D6DB36B02E77}">
      <dsp:nvSpPr>
        <dsp:cNvPr id="0" name=""/>
        <dsp:cNvSpPr/>
      </dsp:nvSpPr>
      <dsp:spPr>
        <a:xfrm>
          <a:off x="0" y="3008486"/>
          <a:ext cx="7834992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082" tIns="416560" rIns="6080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Understanding the depth of ESG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AUM coverage for a practice</a:t>
          </a:r>
        </a:p>
      </dsp:txBody>
      <dsp:txXfrm>
        <a:off x="0" y="3008486"/>
        <a:ext cx="7834992" cy="1071000"/>
      </dsp:txXfrm>
    </dsp:sp>
    <dsp:sp modelId="{61B79EE9-A1E5-46D6-AD34-0F359A6F0B5A}">
      <dsp:nvSpPr>
        <dsp:cNvPr id="0" name=""/>
        <dsp:cNvSpPr/>
      </dsp:nvSpPr>
      <dsp:spPr>
        <a:xfrm>
          <a:off x="391749" y="2713285"/>
          <a:ext cx="5484494" cy="590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301" tIns="0" rIns="2073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Depth</a:t>
          </a:r>
        </a:p>
      </dsp:txBody>
      <dsp:txXfrm>
        <a:off x="391749" y="2713285"/>
        <a:ext cx="5484494" cy="590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ACA42-9BD1-4134-9FB1-E67F8CC1C154}">
      <dsp:nvSpPr>
        <dsp:cNvPr id="0" name=""/>
        <dsp:cNvSpPr/>
      </dsp:nvSpPr>
      <dsp:spPr>
        <a:xfrm>
          <a:off x="-4612296" y="-707138"/>
          <a:ext cx="5494152" cy="5494152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7A765-CA7B-4976-AE7B-C51396B76168}">
      <dsp:nvSpPr>
        <dsp:cNvPr id="0" name=""/>
        <dsp:cNvSpPr/>
      </dsp:nvSpPr>
      <dsp:spPr>
        <a:xfrm>
          <a:off x="386005" y="254910"/>
          <a:ext cx="7420762" cy="5101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930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Use </a:t>
          </a:r>
          <a:r>
            <a:rPr lang="en-GB" sz="2400" kern="1200">
              <a:solidFill>
                <a:prstClr val="white"/>
              </a:solidFill>
              <a:latin typeface="Arial"/>
              <a:ea typeface="+mn-ea"/>
              <a:cs typeface="+mn-cs"/>
            </a:rPr>
            <a:t>the mapping resource</a:t>
          </a:r>
        </a:p>
      </dsp:txBody>
      <dsp:txXfrm>
        <a:off x="386005" y="254910"/>
        <a:ext cx="7420762" cy="510147"/>
      </dsp:txXfrm>
    </dsp:sp>
    <dsp:sp modelId="{638D3A84-26EB-45D5-8621-E244389E63FA}">
      <dsp:nvSpPr>
        <dsp:cNvPr id="0" name=""/>
        <dsp:cNvSpPr/>
      </dsp:nvSpPr>
      <dsp:spPr>
        <a:xfrm>
          <a:off x="67162" y="191142"/>
          <a:ext cx="637684" cy="6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11E1B-C09F-4596-827F-ECD1305D269F}">
      <dsp:nvSpPr>
        <dsp:cNvPr id="0" name=""/>
        <dsp:cNvSpPr/>
      </dsp:nvSpPr>
      <dsp:spPr>
        <a:xfrm>
          <a:off x="751561" y="1019887"/>
          <a:ext cx="7055205" cy="5101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93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Collect information offline and review</a:t>
          </a:r>
        </a:p>
      </dsp:txBody>
      <dsp:txXfrm>
        <a:off x="751561" y="1019887"/>
        <a:ext cx="7055205" cy="510147"/>
      </dsp:txXfrm>
    </dsp:sp>
    <dsp:sp modelId="{327EE866-7921-4ADC-A985-20FE02A41AC6}">
      <dsp:nvSpPr>
        <dsp:cNvPr id="0" name=""/>
        <dsp:cNvSpPr/>
      </dsp:nvSpPr>
      <dsp:spPr>
        <a:xfrm>
          <a:off x="432719" y="956118"/>
          <a:ext cx="637684" cy="6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B5147-F504-41ED-8D7F-B36256F9F62F}">
      <dsp:nvSpPr>
        <dsp:cNvPr id="0" name=""/>
        <dsp:cNvSpPr/>
      </dsp:nvSpPr>
      <dsp:spPr>
        <a:xfrm>
          <a:off x="863758" y="1784863"/>
          <a:ext cx="6943009" cy="5101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93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Start with the Organisational overview module</a:t>
          </a:r>
        </a:p>
      </dsp:txBody>
      <dsp:txXfrm>
        <a:off x="863758" y="1784863"/>
        <a:ext cx="6943009" cy="510147"/>
      </dsp:txXfrm>
    </dsp:sp>
    <dsp:sp modelId="{D18353FA-12D5-4E52-BE51-936C66D13748}">
      <dsp:nvSpPr>
        <dsp:cNvPr id="0" name=""/>
        <dsp:cNvSpPr/>
      </dsp:nvSpPr>
      <dsp:spPr>
        <a:xfrm>
          <a:off x="544916" y="1721095"/>
          <a:ext cx="637684" cy="6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4C18F-F5A9-4EDC-8092-1C5746F4A5E3}">
      <dsp:nvSpPr>
        <dsp:cNvPr id="0" name=""/>
        <dsp:cNvSpPr/>
      </dsp:nvSpPr>
      <dsp:spPr>
        <a:xfrm>
          <a:off x="751561" y="2549840"/>
          <a:ext cx="7055205" cy="510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93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Input responses in the reporting platform</a:t>
          </a:r>
        </a:p>
      </dsp:txBody>
      <dsp:txXfrm>
        <a:off x="751561" y="2549840"/>
        <a:ext cx="7055205" cy="510147"/>
      </dsp:txXfrm>
    </dsp:sp>
    <dsp:sp modelId="{509473BB-B616-40F1-B56F-21A096624A5C}">
      <dsp:nvSpPr>
        <dsp:cNvPr id="0" name=""/>
        <dsp:cNvSpPr/>
      </dsp:nvSpPr>
      <dsp:spPr>
        <a:xfrm>
          <a:off x="432719" y="2486071"/>
          <a:ext cx="637684" cy="6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A9EE4-4E8D-4DD1-924A-3F851F0E0EF5}">
      <dsp:nvSpPr>
        <dsp:cNvPr id="0" name=""/>
        <dsp:cNvSpPr/>
      </dsp:nvSpPr>
      <dsp:spPr>
        <a:xfrm>
          <a:off x="386005" y="3314816"/>
          <a:ext cx="7420762" cy="5101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93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Final review before submitting</a:t>
          </a:r>
        </a:p>
      </dsp:txBody>
      <dsp:txXfrm>
        <a:off x="386005" y="3314816"/>
        <a:ext cx="7420762" cy="510147"/>
      </dsp:txXfrm>
    </dsp:sp>
    <dsp:sp modelId="{7E7C5290-738E-4E69-88A3-DCAA4FF11BD4}">
      <dsp:nvSpPr>
        <dsp:cNvPr id="0" name=""/>
        <dsp:cNvSpPr/>
      </dsp:nvSpPr>
      <dsp:spPr>
        <a:xfrm>
          <a:off x="67162" y="3251048"/>
          <a:ext cx="637684" cy="637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DD10E-530D-44FF-AF9F-B9227C3C6180}">
      <dsp:nvSpPr>
        <dsp:cNvPr id="0" name=""/>
        <dsp:cNvSpPr/>
      </dsp:nvSpPr>
      <dsp:spPr>
        <a:xfrm>
          <a:off x="0" y="3387"/>
          <a:ext cx="786220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06810-3131-4AE7-9F4C-BC1C5323668B}">
      <dsp:nvSpPr>
        <dsp:cNvPr id="0" name=""/>
        <dsp:cNvSpPr/>
      </dsp:nvSpPr>
      <dsp:spPr>
        <a:xfrm>
          <a:off x="218240" y="165714"/>
          <a:ext cx="396800" cy="396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45EF-085C-41D9-B44F-5BCE933437E4}">
      <dsp:nvSpPr>
        <dsp:cNvPr id="0" name=""/>
        <dsp:cNvSpPr/>
      </dsp:nvSpPr>
      <dsp:spPr>
        <a:xfrm>
          <a:off x="833281" y="3387"/>
          <a:ext cx="702892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Signed by senior leadership (CEO, CIO or similar)</a:t>
          </a:r>
          <a:endParaRPr lang="en-US" sz="1600" kern="1200"/>
        </a:p>
      </dsp:txBody>
      <dsp:txXfrm>
        <a:off x="833281" y="3387"/>
        <a:ext cx="7028925" cy="721455"/>
      </dsp:txXfrm>
    </dsp:sp>
    <dsp:sp modelId="{0E096575-A385-484C-9A95-9A0921AC0C5D}">
      <dsp:nvSpPr>
        <dsp:cNvPr id="0" name=""/>
        <dsp:cNvSpPr/>
      </dsp:nvSpPr>
      <dsp:spPr>
        <a:xfrm>
          <a:off x="0" y="905206"/>
          <a:ext cx="786220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5C492-DEA9-4C98-A3E1-E5254DEFAE2A}">
      <dsp:nvSpPr>
        <dsp:cNvPr id="0" name=""/>
        <dsp:cNvSpPr/>
      </dsp:nvSpPr>
      <dsp:spPr>
        <a:xfrm>
          <a:off x="218240" y="1067534"/>
          <a:ext cx="396800" cy="396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9E91B-E8B6-439F-84F0-C96A1B249778}">
      <dsp:nvSpPr>
        <dsp:cNvPr id="0" name=""/>
        <dsp:cNvSpPr/>
      </dsp:nvSpPr>
      <dsp:spPr>
        <a:xfrm>
          <a:off x="833281" y="905206"/>
          <a:ext cx="702892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Introduces reporting outputs</a:t>
          </a:r>
        </a:p>
      </dsp:txBody>
      <dsp:txXfrm>
        <a:off x="833281" y="905206"/>
        <a:ext cx="7028925" cy="721455"/>
      </dsp:txXfrm>
    </dsp:sp>
    <dsp:sp modelId="{2E11B0D6-81CB-4BDA-8C7C-082ABBD7E6EB}">
      <dsp:nvSpPr>
        <dsp:cNvPr id="0" name=""/>
        <dsp:cNvSpPr/>
      </dsp:nvSpPr>
      <dsp:spPr>
        <a:xfrm>
          <a:off x="0" y="1807026"/>
          <a:ext cx="786220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CD284-2208-4A69-B147-5C3FDBA3D434}">
      <dsp:nvSpPr>
        <dsp:cNvPr id="0" name=""/>
        <dsp:cNvSpPr/>
      </dsp:nvSpPr>
      <dsp:spPr>
        <a:xfrm>
          <a:off x="218240" y="1969354"/>
          <a:ext cx="396800" cy="396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6F590-9F8A-4634-9071-8AC235ECA3A8}">
      <dsp:nvSpPr>
        <dsp:cNvPr id="0" name=""/>
        <dsp:cNvSpPr/>
      </dsp:nvSpPr>
      <dsp:spPr>
        <a:xfrm>
          <a:off x="833281" y="1807026"/>
          <a:ext cx="702892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Overview of signatory’s </a:t>
          </a:r>
          <a:r>
            <a:rPr lang="en-GB" sz="1600" kern="1200"/>
            <a:t>approach and achievements on RI</a:t>
          </a:r>
          <a:endParaRPr lang="en-US" sz="1600" kern="1200"/>
        </a:p>
      </dsp:txBody>
      <dsp:txXfrm>
        <a:off x="833281" y="1807026"/>
        <a:ext cx="7028925" cy="721455"/>
      </dsp:txXfrm>
    </dsp:sp>
    <dsp:sp modelId="{B4CA6527-D0F6-4393-8837-45FF9281D378}">
      <dsp:nvSpPr>
        <dsp:cNvPr id="0" name=""/>
        <dsp:cNvSpPr/>
      </dsp:nvSpPr>
      <dsp:spPr>
        <a:xfrm>
          <a:off x="0" y="2708846"/>
          <a:ext cx="786220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F48BB-9692-4D80-AC4A-C10F7F95391E}">
      <dsp:nvSpPr>
        <dsp:cNvPr id="0" name=""/>
        <dsp:cNvSpPr/>
      </dsp:nvSpPr>
      <dsp:spPr>
        <a:xfrm>
          <a:off x="218240" y="2871173"/>
          <a:ext cx="396800" cy="396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0C809-0097-44FD-8436-359954082CA5}">
      <dsp:nvSpPr>
        <dsp:cNvPr id="0" name=""/>
        <dsp:cNvSpPr/>
      </dsp:nvSpPr>
      <dsp:spPr>
        <a:xfrm>
          <a:off x="833281" y="2708846"/>
          <a:ext cx="702892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 assessed</a:t>
          </a:r>
        </a:p>
      </dsp:txBody>
      <dsp:txXfrm>
        <a:off x="833281" y="2708846"/>
        <a:ext cx="7028925" cy="721455"/>
      </dsp:txXfrm>
    </dsp:sp>
    <dsp:sp modelId="{25B2C461-559E-47FA-BF66-7550EA4F7EA7}">
      <dsp:nvSpPr>
        <dsp:cNvPr id="0" name=""/>
        <dsp:cNvSpPr/>
      </dsp:nvSpPr>
      <dsp:spPr>
        <a:xfrm>
          <a:off x="0" y="3610666"/>
          <a:ext cx="786220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57C0-FE62-47B0-8A91-74BC881BB619}">
      <dsp:nvSpPr>
        <dsp:cNvPr id="0" name=""/>
        <dsp:cNvSpPr/>
      </dsp:nvSpPr>
      <dsp:spPr>
        <a:xfrm>
          <a:off x="218240" y="3772993"/>
          <a:ext cx="396800" cy="3968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D8170-F204-43C3-B4A7-B18F246F41D9}">
      <dsp:nvSpPr>
        <dsp:cNvPr id="0" name=""/>
        <dsp:cNvSpPr/>
      </dsp:nvSpPr>
      <dsp:spPr>
        <a:xfrm>
          <a:off x="833281" y="3610666"/>
          <a:ext cx="702892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Mandatory for all signatories</a:t>
          </a:r>
        </a:p>
      </dsp:txBody>
      <dsp:txXfrm>
        <a:off x="833281" y="3610666"/>
        <a:ext cx="7028925" cy="721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0E231-5BAF-42D5-8F6F-CA56493836D9}">
      <dsp:nvSpPr>
        <dsp:cNvPr id="0" name=""/>
        <dsp:cNvSpPr/>
      </dsp:nvSpPr>
      <dsp:spPr>
        <a:xfrm>
          <a:off x="0" y="3082"/>
          <a:ext cx="7821387" cy="656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4ED12-3781-440B-96C3-98A868156DAE}">
      <dsp:nvSpPr>
        <dsp:cNvPr id="0" name=""/>
        <dsp:cNvSpPr/>
      </dsp:nvSpPr>
      <dsp:spPr>
        <a:xfrm>
          <a:off x="198607" y="150806"/>
          <a:ext cx="361104" cy="36110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93A64-4A0E-41C6-B270-FACBD4BB4F5D}">
      <dsp:nvSpPr>
        <dsp:cNvPr id="0" name=""/>
        <dsp:cNvSpPr/>
      </dsp:nvSpPr>
      <dsp:spPr>
        <a:xfrm>
          <a:off x="758319" y="3082"/>
          <a:ext cx="7063067" cy="656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85" tIns="69485" rIns="69485" bIns="694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Acts as a gateway to the rest of the Reporting Framework</a:t>
          </a:r>
        </a:p>
      </dsp:txBody>
      <dsp:txXfrm>
        <a:off x="758319" y="3082"/>
        <a:ext cx="7063067" cy="656553"/>
      </dsp:txXfrm>
    </dsp:sp>
    <dsp:sp modelId="{138288B7-0A76-4804-AEFC-4DE5E1CEF682}">
      <dsp:nvSpPr>
        <dsp:cNvPr id="0" name=""/>
        <dsp:cNvSpPr/>
      </dsp:nvSpPr>
      <dsp:spPr>
        <a:xfrm>
          <a:off x="0" y="823774"/>
          <a:ext cx="7821387" cy="656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1AFF-FD30-426A-918E-B2102288BDD6}">
      <dsp:nvSpPr>
        <dsp:cNvPr id="0" name=""/>
        <dsp:cNvSpPr/>
      </dsp:nvSpPr>
      <dsp:spPr>
        <a:xfrm>
          <a:off x="198607" y="971499"/>
          <a:ext cx="361104" cy="361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3A0F-ED54-4152-BE2B-848C127F2F9D}">
      <dsp:nvSpPr>
        <dsp:cNvPr id="0" name=""/>
        <dsp:cNvSpPr/>
      </dsp:nvSpPr>
      <dsp:spPr>
        <a:xfrm>
          <a:off x="758319" y="823774"/>
          <a:ext cx="7063067" cy="656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85" tIns="69485" rIns="69485" bIns="694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Assets under management [OO 4] – </a:t>
          </a:r>
          <a:r>
            <a:rPr lang="en-US" sz="1600" b="1" kern="1200">
              <a:solidFill>
                <a:srgbClr val="FA961E"/>
              </a:solidFill>
            </a:rPr>
            <a:t>signatories to complete by 31 March</a:t>
          </a:r>
        </a:p>
      </dsp:txBody>
      <dsp:txXfrm>
        <a:off x="758319" y="823774"/>
        <a:ext cx="7063067" cy="656553"/>
      </dsp:txXfrm>
    </dsp:sp>
    <dsp:sp modelId="{25C343CF-4E6C-4C52-8CA1-011B982F1200}">
      <dsp:nvSpPr>
        <dsp:cNvPr id="0" name=""/>
        <dsp:cNvSpPr/>
      </dsp:nvSpPr>
      <dsp:spPr>
        <a:xfrm>
          <a:off x="0" y="1644466"/>
          <a:ext cx="7821387" cy="656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4D56-B8AE-43D3-9C50-16C01097DF3A}">
      <dsp:nvSpPr>
        <dsp:cNvPr id="0" name=""/>
        <dsp:cNvSpPr/>
      </dsp:nvSpPr>
      <dsp:spPr>
        <a:xfrm>
          <a:off x="160691" y="1754275"/>
          <a:ext cx="436936" cy="4369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BCEE-1B6D-4360-BB68-799C05CC9706}">
      <dsp:nvSpPr>
        <dsp:cNvPr id="0" name=""/>
        <dsp:cNvSpPr/>
      </dsp:nvSpPr>
      <dsp:spPr>
        <a:xfrm>
          <a:off x="758319" y="1644466"/>
          <a:ext cx="7063067" cy="656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85" tIns="69485" rIns="69485" bIns="694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Assets class breakdown and sub-strategies [OO 5]</a:t>
          </a:r>
          <a:endParaRPr lang="en-US" sz="1600" kern="1200"/>
        </a:p>
      </dsp:txBody>
      <dsp:txXfrm>
        <a:off x="758319" y="1644466"/>
        <a:ext cx="7063067" cy="656553"/>
      </dsp:txXfrm>
    </dsp:sp>
    <dsp:sp modelId="{AB884D57-DF21-499C-BE14-A17B843C3B70}">
      <dsp:nvSpPr>
        <dsp:cNvPr id="0" name=""/>
        <dsp:cNvSpPr/>
      </dsp:nvSpPr>
      <dsp:spPr>
        <a:xfrm>
          <a:off x="0" y="2465158"/>
          <a:ext cx="7821387" cy="656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F911-5FC8-40B2-B586-449C79A87988}">
      <dsp:nvSpPr>
        <dsp:cNvPr id="0" name=""/>
        <dsp:cNvSpPr/>
      </dsp:nvSpPr>
      <dsp:spPr>
        <a:xfrm>
          <a:off x="198607" y="2612883"/>
          <a:ext cx="361104" cy="361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7A7C5-03E8-4A93-83BA-23B2C016B73C}">
      <dsp:nvSpPr>
        <dsp:cNvPr id="0" name=""/>
        <dsp:cNvSpPr/>
      </dsp:nvSpPr>
      <dsp:spPr>
        <a:xfrm>
          <a:off x="758319" y="2465158"/>
          <a:ext cx="7063067" cy="656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85" tIns="69485" rIns="69485" bIns="694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ESG incorporation [OO 10, 11, 12, 13] – </a:t>
          </a:r>
          <a:r>
            <a:rPr lang="en-GB" sz="1600" b="1" kern="1200">
              <a:solidFill>
                <a:srgbClr val="FA961E"/>
              </a:solidFill>
            </a:rPr>
            <a:t>affects assessment</a:t>
          </a:r>
          <a:endParaRPr lang="en-US" sz="1600" b="1" kern="1200">
            <a:solidFill>
              <a:srgbClr val="FA961E"/>
            </a:solidFill>
          </a:endParaRPr>
        </a:p>
      </dsp:txBody>
      <dsp:txXfrm>
        <a:off x="758319" y="2465158"/>
        <a:ext cx="7063067" cy="656553"/>
      </dsp:txXfrm>
    </dsp:sp>
    <dsp:sp modelId="{97EF5424-844E-43FE-ACF6-E29A3EE67DE1}">
      <dsp:nvSpPr>
        <dsp:cNvPr id="0" name=""/>
        <dsp:cNvSpPr/>
      </dsp:nvSpPr>
      <dsp:spPr>
        <a:xfrm>
          <a:off x="0" y="3285850"/>
          <a:ext cx="7821387" cy="656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0D5F9-6B45-4FC1-BBDA-0C3C766E4025}">
      <dsp:nvSpPr>
        <dsp:cNvPr id="0" name=""/>
        <dsp:cNvSpPr/>
      </dsp:nvSpPr>
      <dsp:spPr>
        <a:xfrm>
          <a:off x="198607" y="3433575"/>
          <a:ext cx="361104" cy="3611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7BB30-E62A-484D-8021-281D22959FEE}">
      <dsp:nvSpPr>
        <dsp:cNvPr id="0" name=""/>
        <dsp:cNvSpPr/>
      </dsp:nvSpPr>
      <dsp:spPr>
        <a:xfrm>
          <a:off x="758319" y="3285850"/>
          <a:ext cx="7063067" cy="656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85" tIns="69485" rIns="69485" bIns="694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Reporting on voluntary modules [OO 14]</a:t>
          </a:r>
          <a:endParaRPr lang="en-US" sz="1600" b="1" kern="1200"/>
        </a:p>
      </dsp:txBody>
      <dsp:txXfrm>
        <a:off x="758319" y="3285850"/>
        <a:ext cx="7063067" cy="656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3B822-728A-4746-BE59-27DFFF40D31D}">
      <dsp:nvSpPr>
        <dsp:cNvPr id="0" name=""/>
        <dsp:cNvSpPr/>
      </dsp:nvSpPr>
      <dsp:spPr>
        <a:xfrm>
          <a:off x="402201" y="0"/>
          <a:ext cx="3359745" cy="3359745"/>
        </a:xfrm>
        <a:prstGeom prst="ellipse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>
        <a:off x="1612381" y="167987"/>
        <a:ext cx="939384" cy="503961"/>
      </dsp:txXfrm>
    </dsp:sp>
    <dsp:sp modelId="{E5391C1F-962B-49F8-97AF-BBCFB35039E8}">
      <dsp:nvSpPr>
        <dsp:cNvPr id="0" name=""/>
        <dsp:cNvSpPr/>
      </dsp:nvSpPr>
      <dsp:spPr>
        <a:xfrm>
          <a:off x="732827" y="760216"/>
          <a:ext cx="2663363" cy="2599528"/>
        </a:xfrm>
        <a:prstGeom prst="ellipse">
          <a:avLst/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99086" y="916187"/>
        <a:ext cx="930845" cy="467915"/>
      </dsp:txXfrm>
    </dsp:sp>
    <dsp:sp modelId="{016BF669-6843-41DB-9ED5-40C7D8AE8CCC}">
      <dsp:nvSpPr>
        <dsp:cNvPr id="0" name=""/>
        <dsp:cNvSpPr/>
      </dsp:nvSpPr>
      <dsp:spPr>
        <a:xfrm>
          <a:off x="1095820" y="1391613"/>
          <a:ext cx="1954766" cy="1968131"/>
        </a:xfrm>
        <a:prstGeom prst="ellipse">
          <a:avLst/>
        </a:prstGeom>
        <a:solidFill>
          <a:srgbClr val="ABABAB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>
        <a:off x="1617743" y="1539222"/>
        <a:ext cx="910921" cy="442829"/>
      </dsp:txXfrm>
    </dsp:sp>
    <dsp:sp modelId="{DED34AA8-888B-4349-ACB1-3B8C969DBA88}">
      <dsp:nvSpPr>
        <dsp:cNvPr id="0" name=""/>
        <dsp:cNvSpPr/>
      </dsp:nvSpPr>
      <dsp:spPr>
        <a:xfrm>
          <a:off x="1405071" y="2006990"/>
          <a:ext cx="1343898" cy="1343898"/>
        </a:xfrm>
        <a:prstGeom prst="ellipse">
          <a:avLst/>
        </a:prstGeom>
        <a:solidFill>
          <a:srgbClr val="AFABAB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accent1"/>
            </a:solidFill>
          </a:endParaRPr>
        </a:p>
      </dsp:txBody>
      <dsp:txXfrm>
        <a:off x="1601881" y="2342965"/>
        <a:ext cx="950279" cy="671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88B7-0A76-4804-AEFC-4DE5E1CEF682}">
      <dsp:nvSpPr>
        <dsp:cNvPr id="0" name=""/>
        <dsp:cNvSpPr/>
      </dsp:nvSpPr>
      <dsp:spPr>
        <a:xfrm>
          <a:off x="0" y="1732"/>
          <a:ext cx="6013448" cy="878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1AFF-FD30-426A-918E-B2102288BDD6}">
      <dsp:nvSpPr>
        <dsp:cNvPr id="0" name=""/>
        <dsp:cNvSpPr/>
      </dsp:nvSpPr>
      <dsp:spPr>
        <a:xfrm>
          <a:off x="265659" y="199330"/>
          <a:ext cx="483016" cy="483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3A0F-ED54-4152-BE2B-848C127F2F9D}">
      <dsp:nvSpPr>
        <dsp:cNvPr id="0" name=""/>
        <dsp:cNvSpPr/>
      </dsp:nvSpPr>
      <dsp:spPr>
        <a:xfrm>
          <a:off x="1014334" y="1732"/>
          <a:ext cx="4999114" cy="87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4" tIns="92944" rIns="92944" bIns="929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Aligned on content, structure and themes</a:t>
          </a:r>
        </a:p>
      </dsp:txBody>
      <dsp:txXfrm>
        <a:off x="1014334" y="1732"/>
        <a:ext cx="4999114" cy="878211"/>
      </dsp:txXfrm>
    </dsp:sp>
    <dsp:sp modelId="{25C343CF-4E6C-4C52-8CA1-011B982F1200}">
      <dsp:nvSpPr>
        <dsp:cNvPr id="0" name=""/>
        <dsp:cNvSpPr/>
      </dsp:nvSpPr>
      <dsp:spPr>
        <a:xfrm>
          <a:off x="0" y="1099497"/>
          <a:ext cx="6013448" cy="878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4D56-B8AE-43D3-9C50-16C01097DF3A}">
      <dsp:nvSpPr>
        <dsp:cNvPr id="0" name=""/>
        <dsp:cNvSpPr/>
      </dsp:nvSpPr>
      <dsp:spPr>
        <a:xfrm>
          <a:off x="265659" y="1297095"/>
          <a:ext cx="483016" cy="48301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BCEE-1B6D-4360-BB68-799C05CC9706}">
      <dsp:nvSpPr>
        <dsp:cNvPr id="0" name=""/>
        <dsp:cNvSpPr/>
      </dsp:nvSpPr>
      <dsp:spPr>
        <a:xfrm>
          <a:off x="1014334" y="1099497"/>
          <a:ext cx="4999114" cy="87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4" tIns="92944" rIns="92944" bIns="929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Allows differentiation of responses by sub-strategies or sub-asset types</a:t>
          </a:r>
          <a:endParaRPr lang="en-US" sz="1500" kern="1200"/>
        </a:p>
      </dsp:txBody>
      <dsp:txXfrm>
        <a:off x="1014334" y="1099497"/>
        <a:ext cx="4999114" cy="878211"/>
      </dsp:txXfrm>
    </dsp:sp>
    <dsp:sp modelId="{AB884D57-DF21-499C-BE14-A17B843C3B70}">
      <dsp:nvSpPr>
        <dsp:cNvPr id="0" name=""/>
        <dsp:cNvSpPr/>
      </dsp:nvSpPr>
      <dsp:spPr>
        <a:xfrm>
          <a:off x="0" y="2197262"/>
          <a:ext cx="6013448" cy="878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F911-5FC8-40B2-B586-449C79A87988}">
      <dsp:nvSpPr>
        <dsp:cNvPr id="0" name=""/>
        <dsp:cNvSpPr/>
      </dsp:nvSpPr>
      <dsp:spPr>
        <a:xfrm>
          <a:off x="265659" y="2394860"/>
          <a:ext cx="483016" cy="48301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7A7C5-03E8-4A93-83BA-23B2C016B73C}">
      <dsp:nvSpPr>
        <dsp:cNvPr id="0" name=""/>
        <dsp:cNvSpPr/>
      </dsp:nvSpPr>
      <dsp:spPr>
        <a:xfrm>
          <a:off x="1014334" y="2197165"/>
          <a:ext cx="4999114" cy="87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4" tIns="92944" rIns="92944" bIns="929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LE module includes indicators on stewardship, specifically voting</a:t>
          </a:r>
          <a:endParaRPr lang="en-US" sz="1500" kern="1200"/>
        </a:p>
      </dsp:txBody>
      <dsp:txXfrm>
        <a:off x="1014334" y="2197165"/>
        <a:ext cx="4999114" cy="878211"/>
      </dsp:txXfrm>
    </dsp:sp>
    <dsp:sp modelId="{87A67195-AC6F-4BAB-B62B-14297C13AC7A}">
      <dsp:nvSpPr>
        <dsp:cNvPr id="0" name=""/>
        <dsp:cNvSpPr/>
      </dsp:nvSpPr>
      <dsp:spPr>
        <a:xfrm>
          <a:off x="0" y="3295027"/>
          <a:ext cx="6013448" cy="878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4E288-24C0-4887-B190-B9DC0E176016}">
      <dsp:nvSpPr>
        <dsp:cNvPr id="0" name=""/>
        <dsp:cNvSpPr/>
      </dsp:nvSpPr>
      <dsp:spPr>
        <a:xfrm>
          <a:off x="265659" y="3492625"/>
          <a:ext cx="483016" cy="483016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646F0-3A72-40F4-AEF6-C7E2B5B00974}">
      <dsp:nvSpPr>
        <dsp:cNvPr id="0" name=""/>
        <dsp:cNvSpPr/>
      </dsp:nvSpPr>
      <dsp:spPr>
        <a:xfrm>
          <a:off x="1032731" y="3295027"/>
          <a:ext cx="4980717" cy="87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4" tIns="92944" rIns="92944" bIns="929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FI module includes new indicators on private debt, securitised products and engagement for sovereign bondholders</a:t>
          </a:r>
          <a:endParaRPr lang="en-US" sz="1500" kern="1200"/>
        </a:p>
      </dsp:txBody>
      <dsp:txXfrm>
        <a:off x="1032731" y="3295027"/>
        <a:ext cx="4980717" cy="878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88B7-0A76-4804-AEFC-4DE5E1CEF682}">
      <dsp:nvSpPr>
        <dsp:cNvPr id="0" name=""/>
        <dsp:cNvSpPr/>
      </dsp:nvSpPr>
      <dsp:spPr>
        <a:xfrm>
          <a:off x="0" y="3261"/>
          <a:ext cx="6013448" cy="694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1AFF-FD30-426A-918E-B2102288BDD6}">
      <dsp:nvSpPr>
        <dsp:cNvPr id="0" name=""/>
        <dsp:cNvSpPr/>
      </dsp:nvSpPr>
      <dsp:spPr>
        <a:xfrm>
          <a:off x="210159" y="159578"/>
          <a:ext cx="382107" cy="3821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3A0F-ED54-4152-BE2B-848C127F2F9D}">
      <dsp:nvSpPr>
        <dsp:cNvPr id="0" name=""/>
        <dsp:cNvSpPr/>
      </dsp:nvSpPr>
      <dsp:spPr>
        <a:xfrm>
          <a:off x="802426" y="3261"/>
          <a:ext cx="5211022" cy="694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27" tIns="73527" rIns="73527" bIns="7352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Alternative modules’ indicators are aligned</a:t>
          </a:r>
          <a:endParaRPr lang="en-US" sz="1500" kern="1200"/>
        </a:p>
      </dsp:txBody>
      <dsp:txXfrm>
        <a:off x="802426" y="3261"/>
        <a:ext cx="5211022" cy="694741"/>
      </dsp:txXfrm>
    </dsp:sp>
    <dsp:sp modelId="{25C343CF-4E6C-4C52-8CA1-011B982F1200}">
      <dsp:nvSpPr>
        <dsp:cNvPr id="0" name=""/>
        <dsp:cNvSpPr/>
      </dsp:nvSpPr>
      <dsp:spPr>
        <a:xfrm>
          <a:off x="0" y="871688"/>
          <a:ext cx="6013448" cy="694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4D56-B8AE-43D3-9C50-16C01097DF3A}">
      <dsp:nvSpPr>
        <dsp:cNvPr id="0" name=""/>
        <dsp:cNvSpPr/>
      </dsp:nvSpPr>
      <dsp:spPr>
        <a:xfrm>
          <a:off x="210159" y="1028005"/>
          <a:ext cx="382107" cy="3821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BCEE-1B6D-4360-BB68-799C05CC9706}">
      <dsp:nvSpPr>
        <dsp:cNvPr id="0" name=""/>
        <dsp:cNvSpPr/>
      </dsp:nvSpPr>
      <dsp:spPr>
        <a:xfrm>
          <a:off x="802426" y="871688"/>
          <a:ext cx="5211022" cy="694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27" tIns="73527" rIns="73527" bIns="7352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Reduced open-ended/narrative indicator types</a:t>
          </a:r>
          <a:endParaRPr lang="en-US" sz="1500" kern="1200"/>
        </a:p>
      </dsp:txBody>
      <dsp:txXfrm>
        <a:off x="802426" y="871688"/>
        <a:ext cx="5211022" cy="694741"/>
      </dsp:txXfrm>
    </dsp:sp>
    <dsp:sp modelId="{AB884D57-DF21-499C-BE14-A17B843C3B70}">
      <dsp:nvSpPr>
        <dsp:cNvPr id="0" name=""/>
        <dsp:cNvSpPr/>
      </dsp:nvSpPr>
      <dsp:spPr>
        <a:xfrm>
          <a:off x="0" y="1740115"/>
          <a:ext cx="6013448" cy="694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F911-5FC8-40B2-B586-449C79A87988}">
      <dsp:nvSpPr>
        <dsp:cNvPr id="0" name=""/>
        <dsp:cNvSpPr/>
      </dsp:nvSpPr>
      <dsp:spPr>
        <a:xfrm>
          <a:off x="210159" y="1896432"/>
          <a:ext cx="382107" cy="3821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7A7C5-03E8-4A93-83BA-23B2C016B73C}">
      <dsp:nvSpPr>
        <dsp:cNvPr id="0" name=""/>
        <dsp:cNvSpPr/>
      </dsp:nvSpPr>
      <dsp:spPr>
        <a:xfrm>
          <a:off x="802426" y="1740115"/>
          <a:ext cx="5211022" cy="694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27" tIns="73527" rIns="73527" bIns="7352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Reduced logic within the modules</a:t>
          </a:r>
          <a:endParaRPr lang="en-US" sz="1500" kern="1200"/>
        </a:p>
      </dsp:txBody>
      <dsp:txXfrm>
        <a:off x="802426" y="1740115"/>
        <a:ext cx="5211022" cy="694741"/>
      </dsp:txXfrm>
    </dsp:sp>
    <dsp:sp modelId="{87A67195-AC6F-4BAB-B62B-14297C13AC7A}">
      <dsp:nvSpPr>
        <dsp:cNvPr id="0" name=""/>
        <dsp:cNvSpPr/>
      </dsp:nvSpPr>
      <dsp:spPr>
        <a:xfrm>
          <a:off x="0" y="2608542"/>
          <a:ext cx="6013448" cy="694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4E288-24C0-4887-B190-B9DC0E176016}">
      <dsp:nvSpPr>
        <dsp:cNvPr id="0" name=""/>
        <dsp:cNvSpPr/>
      </dsp:nvSpPr>
      <dsp:spPr>
        <a:xfrm>
          <a:off x="210159" y="2764858"/>
          <a:ext cx="382107" cy="3821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646F0-3A72-40F4-AEF6-C7E2B5B00974}">
      <dsp:nvSpPr>
        <dsp:cNvPr id="0" name=""/>
        <dsp:cNvSpPr/>
      </dsp:nvSpPr>
      <dsp:spPr>
        <a:xfrm>
          <a:off x="821602" y="2608542"/>
          <a:ext cx="5191846" cy="694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27" tIns="73527" rIns="73527" bIns="7352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More focused questions on due diligence, materiality analysis and monitoring </a:t>
          </a:r>
          <a:endParaRPr lang="en-US" sz="1500" kern="1200"/>
        </a:p>
      </dsp:txBody>
      <dsp:txXfrm>
        <a:off x="821602" y="2608542"/>
        <a:ext cx="5191846" cy="694741"/>
      </dsp:txXfrm>
    </dsp:sp>
    <dsp:sp modelId="{CE79AB31-7B8B-4400-A4B8-212D81F608F3}">
      <dsp:nvSpPr>
        <dsp:cNvPr id="0" name=""/>
        <dsp:cNvSpPr/>
      </dsp:nvSpPr>
      <dsp:spPr>
        <a:xfrm>
          <a:off x="0" y="3476968"/>
          <a:ext cx="6013448" cy="694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40D52-A824-4ABF-AF5B-66844F2F0085}">
      <dsp:nvSpPr>
        <dsp:cNvPr id="0" name=""/>
        <dsp:cNvSpPr/>
      </dsp:nvSpPr>
      <dsp:spPr>
        <a:xfrm>
          <a:off x="210159" y="3633285"/>
          <a:ext cx="382107" cy="3821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0F8A8-B450-4008-B7B9-F2B73A7B4D5A}">
      <dsp:nvSpPr>
        <dsp:cNvPr id="0" name=""/>
        <dsp:cNvSpPr/>
      </dsp:nvSpPr>
      <dsp:spPr>
        <a:xfrm>
          <a:off x="802426" y="3476968"/>
          <a:ext cx="5211022" cy="694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27" tIns="73527" rIns="73527" bIns="7352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Infrastructure module mandatory to report in 2021</a:t>
          </a:r>
        </a:p>
      </dsp:txBody>
      <dsp:txXfrm>
        <a:off x="802426" y="3476968"/>
        <a:ext cx="5211022" cy="694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343CF-4E6C-4C52-8CA1-011B982F1200}">
      <dsp:nvSpPr>
        <dsp:cNvPr id="0" name=""/>
        <dsp:cNvSpPr/>
      </dsp:nvSpPr>
      <dsp:spPr>
        <a:xfrm>
          <a:off x="0" y="3387"/>
          <a:ext cx="597386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4D56-B8AE-43D3-9C50-16C01097DF3A}">
      <dsp:nvSpPr>
        <dsp:cNvPr id="0" name=""/>
        <dsp:cNvSpPr/>
      </dsp:nvSpPr>
      <dsp:spPr>
        <a:xfrm>
          <a:off x="218240" y="165714"/>
          <a:ext cx="396800" cy="396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BCEE-1B6D-4360-BB68-799C05CC9706}">
      <dsp:nvSpPr>
        <dsp:cNvPr id="0" name=""/>
        <dsp:cNvSpPr/>
      </dsp:nvSpPr>
      <dsp:spPr>
        <a:xfrm>
          <a:off x="833281" y="3387"/>
          <a:ext cx="514058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Aligned with listed equity and fixed income modules on </a:t>
          </a:r>
          <a:r>
            <a:rPr lang="en-US" sz="1500" kern="1200"/>
            <a:t>content, structure and themes</a:t>
          </a:r>
          <a:r>
            <a:rPr lang="en-GB" sz="1500" kern="1200"/>
            <a:t> </a:t>
          </a:r>
          <a:endParaRPr lang="en-US" sz="1500" kern="1200"/>
        </a:p>
      </dsp:txBody>
      <dsp:txXfrm>
        <a:off x="833281" y="3387"/>
        <a:ext cx="5140585" cy="721455"/>
      </dsp:txXfrm>
    </dsp:sp>
    <dsp:sp modelId="{AB884D57-DF21-499C-BE14-A17B843C3B70}">
      <dsp:nvSpPr>
        <dsp:cNvPr id="0" name=""/>
        <dsp:cNvSpPr/>
      </dsp:nvSpPr>
      <dsp:spPr>
        <a:xfrm>
          <a:off x="0" y="905206"/>
          <a:ext cx="597386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F911-5FC8-40B2-B586-449C79A87988}">
      <dsp:nvSpPr>
        <dsp:cNvPr id="0" name=""/>
        <dsp:cNvSpPr/>
      </dsp:nvSpPr>
      <dsp:spPr>
        <a:xfrm>
          <a:off x="176576" y="1047694"/>
          <a:ext cx="480128" cy="4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7A7C5-03E8-4A93-83BA-23B2C016B73C}">
      <dsp:nvSpPr>
        <dsp:cNvPr id="0" name=""/>
        <dsp:cNvSpPr/>
      </dsp:nvSpPr>
      <dsp:spPr>
        <a:xfrm>
          <a:off x="833281" y="905206"/>
          <a:ext cx="514058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Allows differentiation of responses by hedge fund strategy, where relevant</a:t>
          </a:r>
          <a:endParaRPr lang="en-US" sz="1500" kern="1200"/>
        </a:p>
      </dsp:txBody>
      <dsp:txXfrm>
        <a:off x="833281" y="905206"/>
        <a:ext cx="5140585" cy="721455"/>
      </dsp:txXfrm>
    </dsp:sp>
    <dsp:sp modelId="{1AD19C81-3B0B-4647-96C7-F3C3A571162F}">
      <dsp:nvSpPr>
        <dsp:cNvPr id="0" name=""/>
        <dsp:cNvSpPr/>
      </dsp:nvSpPr>
      <dsp:spPr>
        <a:xfrm>
          <a:off x="0" y="1807026"/>
          <a:ext cx="597386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0DCC4-2BE3-434A-9E3F-06EF88E6DA62}">
      <dsp:nvSpPr>
        <dsp:cNvPr id="0" name=""/>
        <dsp:cNvSpPr/>
      </dsp:nvSpPr>
      <dsp:spPr>
        <a:xfrm>
          <a:off x="218240" y="1969354"/>
          <a:ext cx="396800" cy="396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90DA7-9A00-4798-ABA8-E9966D075231}">
      <dsp:nvSpPr>
        <dsp:cNvPr id="0" name=""/>
        <dsp:cNvSpPr/>
      </dsp:nvSpPr>
      <dsp:spPr>
        <a:xfrm>
          <a:off x="833281" y="1807026"/>
          <a:ext cx="514058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Indicators on (proxy) voting practices for equity-linked strategies </a:t>
          </a:r>
        </a:p>
      </dsp:txBody>
      <dsp:txXfrm>
        <a:off x="833281" y="1807026"/>
        <a:ext cx="5140585" cy="721455"/>
      </dsp:txXfrm>
    </dsp:sp>
    <dsp:sp modelId="{138288B7-0A76-4804-AEFC-4DE5E1CEF682}">
      <dsp:nvSpPr>
        <dsp:cNvPr id="0" name=""/>
        <dsp:cNvSpPr/>
      </dsp:nvSpPr>
      <dsp:spPr>
        <a:xfrm>
          <a:off x="0" y="2708846"/>
          <a:ext cx="597386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1AFF-FD30-426A-918E-B2102288BDD6}">
      <dsp:nvSpPr>
        <dsp:cNvPr id="0" name=""/>
        <dsp:cNvSpPr/>
      </dsp:nvSpPr>
      <dsp:spPr>
        <a:xfrm>
          <a:off x="218240" y="2871173"/>
          <a:ext cx="396800" cy="396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3A0F-ED54-4152-BE2B-848C127F2F9D}">
      <dsp:nvSpPr>
        <dsp:cNvPr id="0" name=""/>
        <dsp:cNvSpPr/>
      </dsp:nvSpPr>
      <dsp:spPr>
        <a:xfrm>
          <a:off x="833281" y="2708846"/>
          <a:ext cx="514058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Assessed for the first time in 2021</a:t>
          </a:r>
          <a:endParaRPr lang="en-US" sz="1500" kern="1200"/>
        </a:p>
      </dsp:txBody>
      <dsp:txXfrm>
        <a:off x="833281" y="2708846"/>
        <a:ext cx="5140585" cy="721455"/>
      </dsp:txXfrm>
    </dsp:sp>
    <dsp:sp modelId="{DD475C6D-1911-46BD-A2BB-771A6EAE945A}">
      <dsp:nvSpPr>
        <dsp:cNvPr id="0" name=""/>
        <dsp:cNvSpPr/>
      </dsp:nvSpPr>
      <dsp:spPr>
        <a:xfrm>
          <a:off x="0" y="3610666"/>
          <a:ext cx="5973867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6B2D-B3CB-4E4B-B3EA-4BDF18B88624}">
      <dsp:nvSpPr>
        <dsp:cNvPr id="0" name=""/>
        <dsp:cNvSpPr/>
      </dsp:nvSpPr>
      <dsp:spPr>
        <a:xfrm>
          <a:off x="218240" y="3772993"/>
          <a:ext cx="396800" cy="396800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A84F0-3447-43F7-A59C-DA0444844F34}">
      <dsp:nvSpPr>
        <dsp:cNvPr id="0" name=""/>
        <dsp:cNvSpPr/>
      </dsp:nvSpPr>
      <dsp:spPr>
        <a:xfrm>
          <a:off x="833281" y="3610666"/>
          <a:ext cx="5140585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Further guidance found in </a:t>
          </a:r>
          <a:r>
            <a:rPr lang="en-GB" sz="1500" kern="1200">
              <a:hlinkClick xmlns:r="http://schemas.openxmlformats.org/officeDocument/2006/relationships" r:id="rId11"/>
            </a:rPr>
            <a:t>Technical guide: ESG incorporation in hedge funds</a:t>
          </a:r>
          <a:endParaRPr lang="en-US" sz="1500" kern="1200"/>
        </a:p>
      </dsp:txBody>
      <dsp:txXfrm>
        <a:off x="833281" y="3610666"/>
        <a:ext cx="5140585" cy="7214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A0526-4B62-403A-83E1-2EEF6ACC19E3}">
      <dsp:nvSpPr>
        <dsp:cNvPr id="0" name=""/>
        <dsp:cNvSpPr/>
      </dsp:nvSpPr>
      <dsp:spPr>
        <a:xfrm>
          <a:off x="0" y="3376"/>
          <a:ext cx="6000630" cy="7192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8AD4F-0789-4EFD-9042-415F7E6EAA0F}">
      <dsp:nvSpPr>
        <dsp:cNvPr id="0" name=""/>
        <dsp:cNvSpPr/>
      </dsp:nvSpPr>
      <dsp:spPr>
        <a:xfrm>
          <a:off x="217585" y="165217"/>
          <a:ext cx="395610" cy="3956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99EF7-FCFE-4ABD-8A95-84972F403A50}">
      <dsp:nvSpPr>
        <dsp:cNvPr id="0" name=""/>
        <dsp:cNvSpPr/>
      </dsp:nvSpPr>
      <dsp:spPr>
        <a:xfrm>
          <a:off x="830782" y="3376"/>
          <a:ext cx="5169847" cy="71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5" tIns="76125" rIns="76125" bIns="761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Aligned with latest </a:t>
          </a:r>
          <a:r>
            <a:rPr lang="en-US" sz="1500" kern="1200">
              <a:hlinkClick xmlns:r="http://schemas.openxmlformats.org/officeDocument/2006/relationships" r:id="rId3"/>
            </a:rPr>
            <a:t>SAM guidance</a:t>
          </a:r>
          <a:endParaRPr lang="en-US" sz="1500" kern="1200"/>
        </a:p>
      </dsp:txBody>
      <dsp:txXfrm>
        <a:off x="830782" y="3376"/>
        <a:ext cx="5169847" cy="719292"/>
      </dsp:txXfrm>
    </dsp:sp>
    <dsp:sp modelId="{25C343CF-4E6C-4C52-8CA1-011B982F1200}">
      <dsp:nvSpPr>
        <dsp:cNvPr id="0" name=""/>
        <dsp:cNvSpPr/>
      </dsp:nvSpPr>
      <dsp:spPr>
        <a:xfrm>
          <a:off x="0" y="902492"/>
          <a:ext cx="6000630" cy="7192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4D56-B8AE-43D3-9C50-16C01097DF3A}">
      <dsp:nvSpPr>
        <dsp:cNvPr id="0" name=""/>
        <dsp:cNvSpPr/>
      </dsp:nvSpPr>
      <dsp:spPr>
        <a:xfrm>
          <a:off x="176046" y="1022793"/>
          <a:ext cx="478688" cy="47868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BCEE-1B6D-4360-BB68-799C05CC9706}">
      <dsp:nvSpPr>
        <dsp:cNvPr id="0" name=""/>
        <dsp:cNvSpPr/>
      </dsp:nvSpPr>
      <dsp:spPr>
        <a:xfrm>
          <a:off x="830782" y="902492"/>
          <a:ext cx="5169847" cy="71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5" tIns="76125" rIns="76125" bIns="761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tx1"/>
              </a:solidFill>
            </a:rPr>
            <a:t>Asset class split (active/passive)</a:t>
          </a:r>
          <a:endParaRPr lang="en-US" sz="1500" kern="1200">
            <a:solidFill>
              <a:schemeClr val="tx1"/>
            </a:solidFill>
          </a:endParaRPr>
        </a:p>
      </dsp:txBody>
      <dsp:txXfrm>
        <a:off x="830782" y="902492"/>
        <a:ext cx="5169847" cy="719292"/>
      </dsp:txXfrm>
    </dsp:sp>
    <dsp:sp modelId="{97EF5424-844E-43FE-ACF6-E29A3EE67DE1}">
      <dsp:nvSpPr>
        <dsp:cNvPr id="0" name=""/>
        <dsp:cNvSpPr/>
      </dsp:nvSpPr>
      <dsp:spPr>
        <a:xfrm>
          <a:off x="0" y="1801607"/>
          <a:ext cx="6000630" cy="7192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0D5F9-6B45-4FC1-BBDA-0C3C766E4025}">
      <dsp:nvSpPr>
        <dsp:cNvPr id="0" name=""/>
        <dsp:cNvSpPr/>
      </dsp:nvSpPr>
      <dsp:spPr>
        <a:xfrm>
          <a:off x="217585" y="1963448"/>
          <a:ext cx="395610" cy="39561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7BB30-E62A-484D-8021-281D22959FEE}">
      <dsp:nvSpPr>
        <dsp:cNvPr id="0" name=""/>
        <dsp:cNvSpPr/>
      </dsp:nvSpPr>
      <dsp:spPr>
        <a:xfrm>
          <a:off x="830782" y="1801607"/>
          <a:ext cx="5169847" cy="71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5" tIns="76125" rIns="76125" bIns="761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New stewardship indicators aligned with </a:t>
          </a:r>
          <a:r>
            <a:rPr lang="en-US" sz="1500" b="0" kern="1200">
              <a:hlinkClick xmlns:r="http://schemas.openxmlformats.org/officeDocument/2006/relationships" r:id="rId8"/>
            </a:rPr>
            <a:t>Active Ownership 2.0</a:t>
          </a:r>
          <a:endParaRPr lang="en-US" sz="1500" b="0" kern="1200"/>
        </a:p>
      </dsp:txBody>
      <dsp:txXfrm>
        <a:off x="830782" y="1801607"/>
        <a:ext cx="5169847" cy="719292"/>
      </dsp:txXfrm>
    </dsp:sp>
    <dsp:sp modelId="{5C078840-0A81-48C1-A957-9145A89076B6}">
      <dsp:nvSpPr>
        <dsp:cNvPr id="0" name=""/>
        <dsp:cNvSpPr/>
      </dsp:nvSpPr>
      <dsp:spPr>
        <a:xfrm>
          <a:off x="0" y="2700722"/>
          <a:ext cx="6000630" cy="7192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95914-8692-41A6-9E25-DECF21D5C71D}">
      <dsp:nvSpPr>
        <dsp:cNvPr id="0" name=""/>
        <dsp:cNvSpPr/>
      </dsp:nvSpPr>
      <dsp:spPr>
        <a:xfrm>
          <a:off x="217585" y="2862563"/>
          <a:ext cx="395610" cy="3956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602DD-E156-4F80-97BF-93379746025E}">
      <dsp:nvSpPr>
        <dsp:cNvPr id="0" name=""/>
        <dsp:cNvSpPr/>
      </dsp:nvSpPr>
      <dsp:spPr>
        <a:xfrm>
          <a:off x="830782" y="2700722"/>
          <a:ext cx="5169847" cy="71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5" tIns="76125" rIns="76125" bIns="761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 ‘PLUS’ indicators on sustainability outcomes</a:t>
          </a:r>
          <a:endParaRPr lang="en-US" sz="1500" b="0" kern="1200"/>
        </a:p>
      </dsp:txBody>
      <dsp:txXfrm>
        <a:off x="830782" y="2700722"/>
        <a:ext cx="5169847" cy="719292"/>
      </dsp:txXfrm>
    </dsp:sp>
    <dsp:sp modelId="{5A0535E0-64E8-4A32-91B7-62044A8B9416}">
      <dsp:nvSpPr>
        <dsp:cNvPr id="0" name=""/>
        <dsp:cNvSpPr/>
      </dsp:nvSpPr>
      <dsp:spPr>
        <a:xfrm>
          <a:off x="0" y="3599837"/>
          <a:ext cx="6000630" cy="7192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918B0-CD14-46E6-AABB-8A9FFEB34E61}">
      <dsp:nvSpPr>
        <dsp:cNvPr id="0" name=""/>
        <dsp:cNvSpPr/>
      </dsp:nvSpPr>
      <dsp:spPr>
        <a:xfrm>
          <a:off x="217585" y="3761678"/>
          <a:ext cx="395610" cy="3956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D025A-E3FF-4028-A609-F56326FF2E65}">
      <dsp:nvSpPr>
        <dsp:cNvPr id="0" name=""/>
        <dsp:cNvSpPr/>
      </dsp:nvSpPr>
      <dsp:spPr>
        <a:xfrm>
          <a:off x="830782" y="3599837"/>
          <a:ext cx="5169847" cy="71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5" tIns="76125" rIns="76125" bIns="761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Captive relationships – linked to [OO 7]</a:t>
          </a:r>
        </a:p>
      </dsp:txBody>
      <dsp:txXfrm>
        <a:off x="830782" y="3599837"/>
        <a:ext cx="5169847" cy="719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0BB0D-3F84-4C9B-8F54-2AD4B92D9CBE}">
      <dsp:nvSpPr>
        <dsp:cNvPr id="0" name=""/>
        <dsp:cNvSpPr/>
      </dsp:nvSpPr>
      <dsp:spPr>
        <a:xfrm>
          <a:off x="0" y="3387"/>
          <a:ext cx="6009594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24516-6A2C-4E88-8973-A7332DF74548}">
      <dsp:nvSpPr>
        <dsp:cNvPr id="0" name=""/>
        <dsp:cNvSpPr/>
      </dsp:nvSpPr>
      <dsp:spPr>
        <a:xfrm>
          <a:off x="218240" y="165714"/>
          <a:ext cx="396800" cy="396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A2B0-BDD2-464D-A92D-001ABAA47E80}">
      <dsp:nvSpPr>
        <dsp:cNvPr id="0" name=""/>
        <dsp:cNvSpPr/>
      </dsp:nvSpPr>
      <dsp:spPr>
        <a:xfrm>
          <a:off x="833281" y="3387"/>
          <a:ext cx="5176312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All signatories can report on this module</a:t>
          </a:r>
        </a:p>
      </dsp:txBody>
      <dsp:txXfrm>
        <a:off x="833281" y="3387"/>
        <a:ext cx="5176312" cy="721455"/>
      </dsp:txXfrm>
    </dsp:sp>
    <dsp:sp modelId="{138288B7-0A76-4804-AEFC-4DE5E1CEF682}">
      <dsp:nvSpPr>
        <dsp:cNvPr id="0" name=""/>
        <dsp:cNvSpPr/>
      </dsp:nvSpPr>
      <dsp:spPr>
        <a:xfrm>
          <a:off x="0" y="905206"/>
          <a:ext cx="6009594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1AFF-FD30-426A-918E-B2102288BDD6}">
      <dsp:nvSpPr>
        <dsp:cNvPr id="0" name=""/>
        <dsp:cNvSpPr/>
      </dsp:nvSpPr>
      <dsp:spPr>
        <a:xfrm>
          <a:off x="218240" y="1067534"/>
          <a:ext cx="396800" cy="396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3A0F-ED54-4152-BE2B-848C127F2F9D}">
      <dsp:nvSpPr>
        <dsp:cNvPr id="0" name=""/>
        <dsp:cNvSpPr/>
      </dsp:nvSpPr>
      <dsp:spPr>
        <a:xfrm>
          <a:off x="833281" y="905206"/>
          <a:ext cx="5176312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‘PLUS’ module = voluntary to report on and to disclose, and not assessed</a:t>
          </a:r>
          <a:endParaRPr lang="en-US" sz="1500" kern="1200"/>
        </a:p>
      </dsp:txBody>
      <dsp:txXfrm>
        <a:off x="833281" y="905206"/>
        <a:ext cx="5176312" cy="721455"/>
      </dsp:txXfrm>
    </dsp:sp>
    <dsp:sp modelId="{AB884D57-DF21-499C-BE14-A17B843C3B70}">
      <dsp:nvSpPr>
        <dsp:cNvPr id="0" name=""/>
        <dsp:cNvSpPr/>
      </dsp:nvSpPr>
      <dsp:spPr>
        <a:xfrm>
          <a:off x="0" y="1807026"/>
          <a:ext cx="6009594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F911-5FC8-40B2-B586-449C79A87988}">
      <dsp:nvSpPr>
        <dsp:cNvPr id="0" name=""/>
        <dsp:cNvSpPr/>
      </dsp:nvSpPr>
      <dsp:spPr>
        <a:xfrm>
          <a:off x="176576" y="1949513"/>
          <a:ext cx="480128" cy="4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7A7C5-03E8-4A93-83BA-23B2C016B73C}">
      <dsp:nvSpPr>
        <dsp:cNvPr id="0" name=""/>
        <dsp:cNvSpPr/>
      </dsp:nvSpPr>
      <dsp:spPr>
        <a:xfrm>
          <a:off x="833281" y="1807026"/>
          <a:ext cx="5176312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Unlocked based on the response to ISP 45</a:t>
          </a:r>
          <a:endParaRPr lang="en-US" sz="1500" kern="1200"/>
        </a:p>
      </dsp:txBody>
      <dsp:txXfrm>
        <a:off x="833281" y="1807026"/>
        <a:ext cx="5176312" cy="721455"/>
      </dsp:txXfrm>
    </dsp:sp>
    <dsp:sp modelId="{A6B7A2D6-52C7-4102-A8F3-2F2871618D05}">
      <dsp:nvSpPr>
        <dsp:cNvPr id="0" name=""/>
        <dsp:cNvSpPr/>
      </dsp:nvSpPr>
      <dsp:spPr>
        <a:xfrm>
          <a:off x="0" y="2708845"/>
          <a:ext cx="6009594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246B0-E17B-42ED-87E1-3D731796F805}">
      <dsp:nvSpPr>
        <dsp:cNvPr id="0" name=""/>
        <dsp:cNvSpPr/>
      </dsp:nvSpPr>
      <dsp:spPr>
        <a:xfrm>
          <a:off x="218240" y="2871173"/>
          <a:ext cx="396800" cy="396800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D261-A0EE-412E-8FD2-6B4F78BE7772}">
      <dsp:nvSpPr>
        <dsp:cNvPr id="0" name=""/>
        <dsp:cNvSpPr/>
      </dsp:nvSpPr>
      <dsp:spPr>
        <a:xfrm>
          <a:off x="833281" y="2708845"/>
          <a:ext cx="5176312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Shape and track the sustainability outcomes of activities</a:t>
          </a:r>
        </a:p>
      </dsp:txBody>
      <dsp:txXfrm>
        <a:off x="833281" y="2708845"/>
        <a:ext cx="5176312" cy="721455"/>
      </dsp:txXfrm>
    </dsp:sp>
    <dsp:sp modelId="{25C343CF-4E6C-4C52-8CA1-011B982F1200}">
      <dsp:nvSpPr>
        <dsp:cNvPr id="0" name=""/>
        <dsp:cNvSpPr/>
      </dsp:nvSpPr>
      <dsp:spPr>
        <a:xfrm>
          <a:off x="0" y="3610665"/>
          <a:ext cx="6009594" cy="7214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4D56-B8AE-43D3-9C50-16C01097DF3A}">
      <dsp:nvSpPr>
        <dsp:cNvPr id="0" name=""/>
        <dsp:cNvSpPr/>
      </dsp:nvSpPr>
      <dsp:spPr>
        <a:xfrm>
          <a:off x="218240" y="3772992"/>
          <a:ext cx="396800" cy="39680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BCEE-1B6D-4360-BB68-799C05CC9706}">
      <dsp:nvSpPr>
        <dsp:cNvPr id="0" name=""/>
        <dsp:cNvSpPr/>
      </dsp:nvSpPr>
      <dsp:spPr>
        <a:xfrm>
          <a:off x="833281" y="3610665"/>
          <a:ext cx="5176312" cy="72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54" tIns="76354" rIns="76354" bIns="763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Aligned with PRI guidance - </a:t>
          </a:r>
          <a:r>
            <a:rPr lang="en-GB" sz="1500" kern="1200">
              <a:hlinkClick xmlns:r="http://schemas.openxmlformats.org/officeDocument/2006/relationships" r:id="rId10"/>
            </a:rPr>
            <a:t>Investing with SDGs outcomes: a five-part framework</a:t>
          </a:r>
          <a:r>
            <a:rPr lang="en-GB" sz="1500" kern="1200"/>
            <a:t> and </a:t>
          </a:r>
          <a:r>
            <a:rPr lang="en-GB" sz="1500" kern="1200">
              <a:hlinkClick xmlns:r="http://schemas.openxmlformats.org/officeDocument/2006/relationships" r:id="rId11"/>
            </a:rPr>
            <a:t>Active Ownership 2.0</a:t>
          </a:r>
          <a:endParaRPr lang="en-US" sz="1500" kern="1200"/>
        </a:p>
      </dsp:txBody>
      <dsp:txXfrm>
        <a:off x="833281" y="3610665"/>
        <a:ext cx="5176312" cy="721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0.09705</cdr:y>
    </cdr:from>
    <cdr:to>
      <cdr:x>0.2474</cdr:x>
      <cdr:y>0.21867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325652D-4C68-4B8C-B628-DAAC4F97ECCF}"/>
            </a:ext>
          </a:extLst>
        </cdr:cNvPr>
        <cdr:cNvSpPr txBox="1"/>
      </cdr:nvSpPr>
      <cdr:spPr>
        <a:xfrm xmlns:a="http://schemas.openxmlformats.org/drawingml/2006/main">
          <a:off x="0" y="241490"/>
          <a:ext cx="696445" cy="302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PLUS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0.71992</cdr:x>
      <cdr:y>0.79808</cdr:y>
    </cdr:from>
    <cdr:to>
      <cdr:x>1</cdr:x>
      <cdr:y>0.86261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01D7DB8-E558-4FFA-A613-1EBBDFF1CF6E}"/>
            </a:ext>
          </a:extLst>
        </cdr:cNvPr>
        <cdr:cNvSpPr txBox="1"/>
      </cdr:nvSpPr>
      <cdr:spPr>
        <a:xfrm xmlns:a="http://schemas.openxmlformats.org/drawingml/2006/main">
          <a:off x="2026590" y="1985775"/>
          <a:ext cx="788431" cy="160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CORE</a:t>
          </a:r>
          <a:endParaRPr lang="en-GB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A2304-4636-44C2-AD1C-867935B9263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C878-E406-475E-9627-C2F9B2EA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0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2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4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2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8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08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98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20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1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5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9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0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1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5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1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C878-E406-475E-9627-C2F9B2EACC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3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facebook.com/pages/Principles-for-Responsible-Investment/434366556638201" TargetMode="External"/><Relationship Id="rId7" Type="http://schemas.openxmlformats.org/officeDocument/2006/relationships/hyperlink" Target="https://twitter.com/Pri_new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linkedin.com/company/262774?trk=tyah&amp;trkInfo=tas:principles%20for%20r,idx:1-1-1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0487" y="653142"/>
            <a:ext cx="7862206" cy="5055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defRPr sz="2000" b="1">
                <a:solidFill>
                  <a:srgbClr val="00AFF0"/>
                </a:solidFill>
                <a:latin typeface="+mn-lt"/>
              </a:defRPr>
            </a:lvl1pPr>
          </a:lstStyle>
          <a:p>
            <a:r>
              <a:rPr lang="en-US"/>
              <a:t>Type title here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487" y="1208541"/>
            <a:ext cx="7862206" cy="424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005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subtitle here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620486" y="1825627"/>
            <a:ext cx="7862207" cy="433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51510"/>
            <a:ext cx="9144000" cy="0"/>
          </a:xfrm>
          <a:prstGeom prst="line">
            <a:avLst/>
          </a:prstGeom>
          <a:ln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758B8B9-B4A9-4F7E-8623-AA033B1F5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" y="6382707"/>
            <a:ext cx="1136001" cy="399704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A40FF0-0DCF-494A-8CB3-295F0ADEF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076" y="6481938"/>
            <a:ext cx="568617" cy="201242"/>
          </a:xfrm>
          <a:prstGeom prst="rect">
            <a:avLst/>
          </a:prstGeom>
          <a:solidFill>
            <a:srgbClr val="00AFF0"/>
          </a:solidFill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3D6D62-770D-4A03-AB63-5CBA935EDD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0487" y="653142"/>
            <a:ext cx="7862206" cy="5055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defRPr sz="2000" b="1">
                <a:solidFill>
                  <a:srgbClr val="00AFF0"/>
                </a:solidFill>
                <a:latin typeface="+mn-lt"/>
              </a:defRPr>
            </a:lvl1pPr>
          </a:lstStyle>
          <a:p>
            <a:r>
              <a:rPr lang="en-US"/>
              <a:t>Type title here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487" y="1208541"/>
            <a:ext cx="7862206" cy="424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005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subtitle here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620486" y="1825627"/>
            <a:ext cx="4359729" cy="433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51510"/>
            <a:ext cx="9144000" cy="0"/>
          </a:xfrm>
          <a:prstGeom prst="line">
            <a:avLst/>
          </a:prstGeom>
          <a:ln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758B8B9-B4A9-4F7E-8623-AA033B1F5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" y="6382707"/>
            <a:ext cx="1136001" cy="399704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A40FF0-0DCF-494A-8CB3-295F0ADEF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076" y="6481938"/>
            <a:ext cx="568617" cy="201242"/>
          </a:xfrm>
          <a:prstGeom prst="rect">
            <a:avLst/>
          </a:prstGeom>
          <a:solidFill>
            <a:srgbClr val="00AFF0"/>
          </a:solidFill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3D6D62-770D-4A03-AB63-5CBA935EDD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ADD007-7CDB-458F-A904-30ABC7A70C9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14948" y="1825627"/>
            <a:ext cx="3167744" cy="433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0AFF0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Object there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2041" y="2336979"/>
            <a:ext cx="7862207" cy="1558213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4000">
                <a:solidFill>
                  <a:srgbClr val="00AFF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Type title here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486" y="4054021"/>
            <a:ext cx="7862207" cy="4803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rgbClr val="005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subtitle here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51510"/>
            <a:ext cx="9144000" cy="0"/>
          </a:xfrm>
          <a:prstGeom prst="line">
            <a:avLst/>
          </a:prstGeom>
          <a:ln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061DABA-9ECC-4251-8858-2CC37C05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" y="6382707"/>
            <a:ext cx="1136001" cy="39970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CA99407-ACD7-4A27-B440-7FC7B8718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076" y="6481938"/>
            <a:ext cx="568617" cy="201242"/>
          </a:xfrm>
          <a:prstGeom prst="rect">
            <a:avLst/>
          </a:prstGeom>
          <a:solidFill>
            <a:srgbClr val="00AFF0"/>
          </a:solidFill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3D6D62-770D-4A03-AB63-5CBA935EDD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8" y="5256210"/>
            <a:ext cx="203008" cy="203008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57" y="5256210"/>
            <a:ext cx="203008" cy="203008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6" y="5256210"/>
            <a:ext cx="203008" cy="20300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48749" y="1943100"/>
            <a:ext cx="7613509" cy="2067232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48749" y="4010332"/>
            <a:ext cx="7613509" cy="26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34569-E6F1-4EEF-AB17-B695AF302028}"/>
              </a:ext>
            </a:extLst>
          </p:cNvPr>
          <p:cNvSpPr txBox="1">
            <a:spLocks/>
          </p:cNvSpPr>
          <p:nvPr userDrawn="1"/>
        </p:nvSpPr>
        <p:spPr>
          <a:xfrm>
            <a:off x="648749" y="6391798"/>
            <a:ext cx="79564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kern="1200" spc="7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cap="all" baseline="30000"/>
              <a:t>-  responsible</a:t>
            </a:r>
            <a:r>
              <a:rPr lang="en-GB" sz="2000" b="1" cap="all"/>
              <a:t> </a:t>
            </a:r>
            <a:r>
              <a:rPr lang="en-GB" sz="2000" b="1" cap="all" baseline="30000"/>
              <a:t>investment  -</a:t>
            </a:r>
          </a:p>
        </p:txBody>
      </p:sp>
    </p:spTree>
    <p:extLst>
      <p:ext uri="{BB962C8B-B14F-4D97-AF65-F5344CB8AC3E}">
        <p14:creationId xmlns:p14="http://schemas.microsoft.com/office/powerpoint/2010/main" val="139255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970FF35-7D1D-4A89-BEA4-6FBFF9F10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076" y="6481938"/>
            <a:ext cx="568617" cy="201242"/>
          </a:xfrm>
          <a:prstGeom prst="rect">
            <a:avLst/>
          </a:prstGeom>
          <a:solidFill>
            <a:srgbClr val="00AFF0"/>
          </a:solidFill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3D6D62-770D-4A03-AB63-5CBA935EDD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4" r:id="rId3"/>
    <p:sldLayoutId id="214748366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pri.org/reporting-and-assessment/minimum-requirements-for-investor-membership/315.artic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hyperlink" Target="https://www.unpri.org/stewardship/active-ownership-20-the-evolution-stewardship-urgently-needs/5124.article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pri.org/sdgs/investing-with-sdg-outcomes-a-five-part-framework/5895.artic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3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pri.org/reporting-and-assessment/investor-reporting-guidance/5373.articl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unpri.org/register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12" Type="http://schemas.openxmlformats.org/officeDocument/2006/relationships/image" Target="../media/image7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svg"/><Relationship Id="rId11" Type="http://schemas.openxmlformats.org/officeDocument/2006/relationships/image" Target="../media/image7.png"/><Relationship Id="rId5" Type="http://schemas.openxmlformats.org/officeDocument/2006/relationships/image" Target="../media/image71.png"/><Relationship Id="rId10" Type="http://schemas.openxmlformats.org/officeDocument/2006/relationships/image" Target="../media/image74.svg"/><Relationship Id="rId4" Type="http://schemas.openxmlformats.org/officeDocument/2006/relationships/image" Target="../media/image36.sv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pri.org/reporting-and-assessment/reporting-and-assessment-review/5105.article" TargetMode="External"/><Relationship Id="rId3" Type="http://schemas.openxmlformats.org/officeDocument/2006/relationships/hyperlink" Target="https://www.unpri.org/reporting-and-assessment/the-reporting-process/3057.article" TargetMode="External"/><Relationship Id="rId7" Type="http://schemas.openxmlformats.org/officeDocument/2006/relationships/hyperlink" Target="https://www.unpri.org/reporting-and-assessment/about-pri-assessment/3066.article" TargetMode="External"/><Relationship Id="rId2" Type="http://schemas.openxmlformats.org/officeDocument/2006/relationships/hyperlink" Target="http://www.unpri.org/report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pri.org/reporting-and-assessment/service-provider-reporting-guidance/5374.article" TargetMode="External"/><Relationship Id="rId11" Type="http://schemas.openxmlformats.org/officeDocument/2006/relationships/image" Target="../media/image69.png"/><Relationship Id="rId5" Type="http://schemas.openxmlformats.org/officeDocument/2006/relationships/hyperlink" Target="https://www.unpri.org/reporting-and-assessment/reporting-framework-glossary/6937.article" TargetMode="External"/><Relationship Id="rId10" Type="http://schemas.openxmlformats.org/officeDocument/2006/relationships/hyperlink" Target="https://www.unpri.org/the-pri-leaders-group/4771.article" TargetMode="External"/><Relationship Id="rId4" Type="http://schemas.openxmlformats.org/officeDocument/2006/relationships/hyperlink" Target="https://www.unpri.org/reporting-and-assessment/investor-reporting-guidance/5373.article" TargetMode="External"/><Relationship Id="rId9" Type="http://schemas.openxmlformats.org/officeDocument/2006/relationships/hyperlink" Target="https://www.unpri.org/reporting-and-assessment/minimum-requirements-for-investor-membership/315.articl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yulia.sofronova@unpri.org" TargetMode="External"/><Relationship Id="rId2" Type="http://schemas.openxmlformats.org/officeDocument/2006/relationships/hyperlink" Target="mailto:Conyulia.sofronova@unpri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porting@unpri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pri.org/reporting-and-assessment/investor-reporting-guidance/5373.artic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28F1-E9B0-4F39-83F0-056034EC7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2021 PRI Reporting Cycle: Overview and Key Changes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56857-8A6C-4FA6-BE84-4ADBB9D34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749" y="4010332"/>
            <a:ext cx="7613509" cy="267754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For </a:t>
            </a:r>
            <a:r>
              <a:rPr lang="en-US" dirty="0" err="1">
                <a:latin typeface="Arial"/>
                <a:cs typeface="Arial"/>
              </a:rPr>
              <a:t>IcelandSIF</a:t>
            </a:r>
            <a:r>
              <a:rPr lang="en-US" dirty="0">
                <a:latin typeface="Arial"/>
                <a:cs typeface="Arial"/>
              </a:rPr>
              <a:t> members </a:t>
            </a:r>
          </a:p>
          <a:p>
            <a:r>
              <a:rPr lang="en-US" dirty="0">
                <a:latin typeface="Arial"/>
                <a:cs typeface="Arial"/>
              </a:rPr>
              <a:t>2 March 2021 | 9.00am (GMT)</a:t>
            </a:r>
          </a:p>
          <a:p>
            <a:r>
              <a:rPr lang="it-IT" dirty="0"/>
              <a:t>Yulia Sofronova, Co-Head of Nordics, Head of CEE &amp; CIS, PRI​</a:t>
            </a:r>
          </a:p>
          <a:p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0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7"/>
    </mc:Choice>
    <mc:Fallback xmlns="">
      <p:transition spd="slow" advTm="48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11AC-DC73-47D7-BD7D-4250766AA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Structure of the statement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6FFB1-D81E-4CAF-9311-636530802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Four Sections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02680-6B79-4F54-BD0E-16C2E3C59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59575A2-B335-4176-AD73-410FCC00E6EA}"/>
              </a:ext>
            </a:extLst>
          </p:cNvPr>
          <p:cNvSpPr txBox="1">
            <a:spLocks/>
          </p:cNvSpPr>
          <p:nvPr/>
        </p:nvSpPr>
        <p:spPr>
          <a:xfrm>
            <a:off x="620486" y="2752253"/>
            <a:ext cx="2655562" cy="13874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>
                <a:latin typeface="Arial" pitchFamily="34" charset="0"/>
                <a:cs typeface="Arial" pitchFamily="34" charset="0"/>
              </a:rPr>
              <a:t>Why</a:t>
            </a:r>
            <a:r>
              <a:rPr lang="en-US" sz="1400">
                <a:latin typeface="Arial" pitchFamily="34" charset="0"/>
                <a:cs typeface="Arial" pitchFamily="34" charset="0"/>
              </a:rPr>
              <a:t> we engage in RI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>
                <a:latin typeface="Arial" pitchFamily="34" charset="0"/>
                <a:cs typeface="Arial" pitchFamily="34" charset="0"/>
              </a:rPr>
              <a:t>Overall approach </a:t>
            </a:r>
            <a:r>
              <a:rPr lang="en-US" sz="1400">
                <a:latin typeface="Arial" pitchFamily="34" charset="0"/>
                <a:cs typeface="Arial" pitchFamily="34" charset="0"/>
              </a:rPr>
              <a:t>to RI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>
                <a:latin typeface="Arial" pitchFamily="34" charset="0"/>
                <a:cs typeface="Arial" pitchFamily="34" charset="0"/>
              </a:rPr>
              <a:t>How RI adds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value</a:t>
            </a:r>
            <a:r>
              <a:rPr lang="en-US" sz="1400">
                <a:latin typeface="Arial" pitchFamily="34" charset="0"/>
                <a:cs typeface="Arial" pitchFamily="34" charset="0"/>
              </a:rPr>
              <a:t> to our activities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14442-78CE-460F-8C97-8A132941C53D}"/>
              </a:ext>
            </a:extLst>
          </p:cNvPr>
          <p:cNvSpPr/>
          <p:nvPr/>
        </p:nvSpPr>
        <p:spPr>
          <a:xfrm>
            <a:off x="605454" y="2032458"/>
            <a:ext cx="2510474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sz="1600" b="1">
                <a:solidFill>
                  <a:prstClr val="white"/>
                </a:solidFill>
                <a:cs typeface="Arial" pitchFamily="34" charset="0"/>
              </a:rPr>
              <a:t>1. Our commitment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C1B087-C648-4CE0-8935-55762C92F690}"/>
              </a:ext>
            </a:extLst>
          </p:cNvPr>
          <p:cNvSpPr txBox="1">
            <a:spLocks/>
          </p:cNvSpPr>
          <p:nvPr/>
        </p:nvSpPr>
        <p:spPr>
          <a:xfrm>
            <a:off x="3315309" y="2745923"/>
            <a:ext cx="2670594" cy="13874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>
                <a:latin typeface="Arial"/>
                <a:cs typeface="Arial"/>
              </a:rPr>
              <a:t>This year's </a:t>
            </a:r>
            <a:r>
              <a:rPr lang="en-US" sz="1400" b="1">
                <a:latin typeface="Arial"/>
                <a:cs typeface="Arial"/>
              </a:rPr>
              <a:t>progress</a:t>
            </a:r>
            <a:r>
              <a:rPr lang="en-US" sz="1400">
                <a:latin typeface="Arial"/>
                <a:cs typeface="Arial"/>
              </a:rPr>
              <a:t> on RI, achievements, etc.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F42AC5-33D4-4142-9F22-2DC4894E1415}"/>
              </a:ext>
            </a:extLst>
          </p:cNvPr>
          <p:cNvSpPr/>
          <p:nvPr/>
        </p:nvSpPr>
        <p:spPr>
          <a:xfrm>
            <a:off x="3315309" y="2032458"/>
            <a:ext cx="2510474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sz="1600" b="1">
                <a:solidFill>
                  <a:prstClr val="white"/>
                </a:solidFill>
                <a:cs typeface="Arial" pitchFamily="34" charset="0"/>
              </a:rPr>
              <a:t>2. Annual overview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F00E345-434C-4FD9-B66F-76B3674933B1}"/>
              </a:ext>
            </a:extLst>
          </p:cNvPr>
          <p:cNvSpPr txBox="1">
            <a:spLocks/>
          </p:cNvSpPr>
          <p:nvPr/>
        </p:nvSpPr>
        <p:spPr>
          <a:xfrm>
            <a:off x="5985826" y="2745923"/>
            <a:ext cx="2670594" cy="13874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>
                <a:latin typeface="Arial" pitchFamily="34" charset="0"/>
                <a:cs typeface="Arial" pitchFamily="34" charset="0"/>
              </a:rPr>
              <a:t>Plans</a:t>
            </a:r>
            <a:r>
              <a:rPr lang="en-US" sz="1400">
                <a:latin typeface="Arial" pitchFamily="34" charset="0"/>
                <a:cs typeface="Arial" pitchFamily="34" charset="0"/>
              </a:rPr>
              <a:t> for next 2 years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6F248F-49B1-4BFC-8720-B9460FA0B364}"/>
              </a:ext>
            </a:extLst>
          </p:cNvPr>
          <p:cNvSpPr/>
          <p:nvPr/>
        </p:nvSpPr>
        <p:spPr>
          <a:xfrm>
            <a:off x="5985826" y="2032458"/>
            <a:ext cx="2510474" cy="5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sz="1400" b="1">
                <a:solidFill>
                  <a:prstClr val="white"/>
                </a:solidFill>
                <a:cs typeface="Arial" pitchFamily="34" charset="0"/>
              </a:rPr>
              <a:t>3. Next steps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74BCB-5BAE-4BF1-B927-F406939E53EB}"/>
              </a:ext>
            </a:extLst>
          </p:cNvPr>
          <p:cNvSpPr/>
          <p:nvPr/>
        </p:nvSpPr>
        <p:spPr>
          <a:xfrm>
            <a:off x="723214" y="4289883"/>
            <a:ext cx="7773086" cy="5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sz="1400" b="1">
                <a:solidFill>
                  <a:prstClr val="white"/>
                </a:solidFill>
                <a:cs typeface="Arial" pitchFamily="34" charset="0"/>
              </a:rPr>
              <a:t>4. Endorsement</a:t>
            </a:r>
          </a:p>
          <a:p>
            <a:pPr algn="ctr"/>
            <a:r>
              <a:rPr lang="en-US" sz="1400" b="1">
                <a:solidFill>
                  <a:prstClr val="white"/>
                </a:solidFill>
                <a:cs typeface="Arial" pitchFamily="34" charset="0"/>
              </a:rPr>
              <a:t>signed by senior leadership</a:t>
            </a:r>
            <a:endParaRPr lang="en-US" sz="12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7135BD3C-F15D-444D-BCC9-15330B405B62}"/>
              </a:ext>
            </a:extLst>
          </p:cNvPr>
          <p:cNvSpPr txBox="1">
            <a:spLocks/>
          </p:cNvSpPr>
          <p:nvPr/>
        </p:nvSpPr>
        <p:spPr>
          <a:xfrm>
            <a:off x="684003" y="4974796"/>
            <a:ext cx="7773085" cy="8826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>
                <a:latin typeface="Arial" pitchFamily="34" charset="0"/>
                <a:cs typeface="Arial" pitchFamily="34" charset="0"/>
              </a:rPr>
              <a:t>Providing their name and position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>
                <a:latin typeface="Arial" pitchFamily="34" charset="0"/>
                <a:cs typeface="Arial" pitchFamily="34" charset="0"/>
              </a:rPr>
              <a:t>Endorsement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limited to the SLS</a:t>
            </a:r>
            <a:r>
              <a:rPr lang="en-US" sz="1400"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 </a:t>
            </a:r>
            <a:r>
              <a:rPr lang="en-US" sz="1400">
                <a:latin typeface="Arial" pitchFamily="34" charset="0"/>
                <a:cs typeface="Arial" pitchFamily="34" charset="0"/>
              </a:rPr>
              <a:t>not to all the information reported in the RF</a:t>
            </a:r>
          </a:p>
        </p:txBody>
      </p:sp>
    </p:spTree>
    <p:extLst>
      <p:ext uri="{BB962C8B-B14F-4D97-AF65-F5344CB8AC3E}">
        <p14:creationId xmlns:p14="http://schemas.microsoft.com/office/powerpoint/2010/main" val="373781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C128-968C-4ACC-BFF3-14A5FE3AC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Overview</a:t>
            </a:r>
            <a:endParaRPr lang="en-GB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302B756-9008-4CE3-BD3D-C7664B493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Mandatory for all signatories to report on i.e. all ‘Core’ indicators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571DA-6551-4ADC-8E9B-8F75ACE683A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US" b="1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712B6-A246-440E-B846-73FE90654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553DAA3-97AB-4A59-AE56-2C79191F7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252673"/>
              </p:ext>
            </p:extLst>
          </p:nvPr>
        </p:nvGraphicFramePr>
        <p:xfrm>
          <a:off x="661306" y="1863320"/>
          <a:ext cx="7821387" cy="394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65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E969-AAD9-4DE9-83EB-C2DD97667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Investment &amp; Stewardship Policy (ISP)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8BD9F-9147-471D-BF48-7C3A5AD16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Covers firm-wide RI themes that are applicable across all assets and is mandatory for all signatories to report 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2C40D-7D56-4622-831B-FF86241F5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2941FB-F176-4623-B3D9-BE9D5549D9AF}"/>
              </a:ext>
            </a:extLst>
          </p:cNvPr>
          <p:cNvGrpSpPr/>
          <p:nvPr/>
        </p:nvGrpSpPr>
        <p:grpSpPr>
          <a:xfrm>
            <a:off x="732670" y="2299834"/>
            <a:ext cx="5181599" cy="3678385"/>
            <a:chOff x="735696" y="1513277"/>
            <a:chExt cx="2966134" cy="34301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67C661-47F3-49AE-BE17-0ECF273DF757}"/>
                </a:ext>
              </a:extLst>
            </p:cNvPr>
            <p:cNvSpPr/>
            <p:nvPr/>
          </p:nvSpPr>
          <p:spPr>
            <a:xfrm>
              <a:off x="737540" y="1513277"/>
              <a:ext cx="2964290" cy="591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latin typeface="Arial" panose="020B0604020202020204" pitchFamily="34" charset="0"/>
                  <a:cs typeface="Arial" panose="020B0604020202020204" pitchFamily="34" charset="0"/>
                </a:rPr>
                <a:t>POLICY &amp; GOVERNANCE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96D5D2-471C-403E-A070-2A307308D0AE}"/>
                </a:ext>
              </a:extLst>
            </p:cNvPr>
            <p:cNvSpPr/>
            <p:nvPr/>
          </p:nvSpPr>
          <p:spPr>
            <a:xfrm>
              <a:off x="737540" y="2221401"/>
              <a:ext cx="2948302" cy="59763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latin typeface="Arial" panose="020B0604020202020204" pitchFamily="34" charset="0"/>
                  <a:cs typeface="Arial" panose="020B0604020202020204" pitchFamily="34" charset="0"/>
                </a:rPr>
                <a:t>STEWARDSHIP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C07EC9-D188-45F7-A505-5DA8FFEF1C70}"/>
                </a:ext>
              </a:extLst>
            </p:cNvPr>
            <p:cNvSpPr/>
            <p:nvPr/>
          </p:nvSpPr>
          <p:spPr>
            <a:xfrm>
              <a:off x="735696" y="2935210"/>
              <a:ext cx="2960608" cy="591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latin typeface="Arial" panose="020B0604020202020204" pitchFamily="34" charset="0"/>
                  <a:cs typeface="Arial" panose="020B0604020202020204" pitchFamily="34" charset="0"/>
                </a:rPr>
                <a:t>CLIMATE CHANGE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40727D-7FD3-42B4-86EC-86CFAEBC77C9}"/>
                </a:ext>
              </a:extLst>
            </p:cNvPr>
            <p:cNvSpPr/>
            <p:nvPr/>
          </p:nvSpPr>
          <p:spPr>
            <a:xfrm>
              <a:off x="735696" y="3643334"/>
              <a:ext cx="2960608" cy="59194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latin typeface="Arial" panose="020B0604020202020204" pitchFamily="34" charset="0"/>
                  <a:cs typeface="Arial" panose="020B0604020202020204" pitchFamily="34" charset="0"/>
                </a:rPr>
                <a:t>SUSTAINABILITY OUTCOMES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DC73C-651C-4E2D-A384-D78A72280200}"/>
                </a:ext>
              </a:extLst>
            </p:cNvPr>
            <p:cNvSpPr/>
            <p:nvPr/>
          </p:nvSpPr>
          <p:spPr>
            <a:xfrm>
              <a:off x="735696" y="4351459"/>
              <a:ext cx="2960608" cy="5919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latin typeface="Arial" panose="020B0604020202020204" pitchFamily="34" charset="0"/>
                  <a:cs typeface="Arial" panose="020B0604020202020204" pitchFamily="34" charset="0"/>
                </a:rPr>
                <a:t>TRANSPARENCY &amp; CONFIDENCE-BUILDING MEASURES</a:t>
              </a:r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905AFA20-88FA-423E-AF7C-0A30DF6F503A}"/>
              </a:ext>
            </a:extLst>
          </p:cNvPr>
          <p:cNvSpPr txBox="1">
            <a:spLocks/>
          </p:cNvSpPr>
          <p:nvPr/>
        </p:nvSpPr>
        <p:spPr>
          <a:xfrm>
            <a:off x="6368444" y="2999811"/>
            <a:ext cx="1888340" cy="745079"/>
          </a:xfrm>
          <a:prstGeom prst="rect">
            <a:avLst/>
          </a:prstGeom>
          <a:noFill/>
        </p:spPr>
        <p:txBody>
          <a:bodyPr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4900">
                <a:solidFill>
                  <a:srgbClr val="FA961E"/>
                </a:solidFill>
              </a:rPr>
              <a:t>-21% </a:t>
            </a:r>
          </a:p>
        </p:txBody>
      </p:sp>
      <p:pic>
        <p:nvPicPr>
          <p:cNvPr id="13" name="Graphic 12" descr="Downward trend">
            <a:extLst>
              <a:ext uri="{FF2B5EF4-FFF2-40B4-BE49-F238E27FC236}">
                <a16:creationId xmlns:a16="http://schemas.microsoft.com/office/drawing/2014/main" id="{2AD13E1B-967D-41E4-A8C2-EA8655EA4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3843" y="3602762"/>
            <a:ext cx="1618213" cy="1618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4495A8-7E17-412B-8558-1327C2D5F66D}"/>
              </a:ext>
            </a:extLst>
          </p:cNvPr>
          <p:cNvSpPr txBox="1"/>
          <p:nvPr/>
        </p:nvSpPr>
        <p:spPr>
          <a:xfrm>
            <a:off x="2480137" y="1878304"/>
            <a:ext cx="16898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chemeClr val="accent3"/>
                </a:solidFill>
              </a:rPr>
              <a:t>Module sections</a:t>
            </a:r>
          </a:p>
        </p:txBody>
      </p:sp>
    </p:spTree>
    <p:extLst>
      <p:ext uri="{BB962C8B-B14F-4D97-AF65-F5344CB8AC3E}">
        <p14:creationId xmlns:p14="http://schemas.microsoft.com/office/powerpoint/2010/main" val="318385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E120-9751-4056-9E21-3551A4E44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Investment &amp; Stewardship Policy (ISP): minimum requirements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29458-3596-4647-AC72-C7DE3CDDC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The minimum requirements are clearly highlighted in orange and captured in the policy and governance section of ISP. See </a:t>
            </a:r>
            <a:r>
              <a:rPr lang="en-GB">
                <a:hlinkClick r:id="rId3"/>
              </a:rPr>
              <a:t>minimum requirements for investor membership </a:t>
            </a:r>
            <a:r>
              <a:rPr lang="en-GB"/>
              <a:t>for more information.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AC6889-5A9E-4770-98B8-695A3A52ACB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4"/>
          <a:stretch>
            <a:fillRect/>
          </a:stretch>
        </p:blipFill>
        <p:spPr>
          <a:xfrm>
            <a:off x="692683" y="4981794"/>
            <a:ext cx="7861300" cy="7484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E45F0-6F3B-4146-A078-B1B6AC905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3A6A49-44F5-4757-872A-F8172FAEC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83" y="2178611"/>
            <a:ext cx="7505700" cy="2257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ABA373-81B8-4447-AED7-BF7EF9325929}"/>
              </a:ext>
            </a:extLst>
          </p:cNvPr>
          <p:cNvSpPr txBox="1"/>
          <p:nvPr/>
        </p:nvSpPr>
        <p:spPr>
          <a:xfrm>
            <a:off x="692683" y="4569915"/>
            <a:ext cx="5565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accent6"/>
                </a:solidFill>
              </a:rPr>
              <a:t>Example of the minimum requirements indicator in ISP: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01F449-DC85-4189-A6C3-FCA34F0C9AB6}"/>
              </a:ext>
            </a:extLst>
          </p:cNvPr>
          <p:cNvSpPr/>
          <p:nvPr/>
        </p:nvSpPr>
        <p:spPr>
          <a:xfrm>
            <a:off x="692683" y="1795102"/>
            <a:ext cx="7367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</a:rPr>
              <a:t>How the minimum requirements indicators map from old SG module to new ISP: </a:t>
            </a:r>
          </a:p>
        </p:txBody>
      </p:sp>
    </p:spTree>
    <p:extLst>
      <p:ext uri="{BB962C8B-B14F-4D97-AF65-F5344CB8AC3E}">
        <p14:creationId xmlns:p14="http://schemas.microsoft.com/office/powerpoint/2010/main" val="31753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F70E91-2445-4E1D-8B25-D2A218291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Investment &amp; Stewardship Policy (ISP): stewardship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0F61891-8E82-4632-8383-4ECB7E7A3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9FE78-4F0A-40F6-BD5C-029AC769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7A3C4-69CE-4431-AAB3-1637955C81F1}"/>
              </a:ext>
            </a:extLst>
          </p:cNvPr>
          <p:cNvSpPr txBox="1"/>
          <p:nvPr/>
        </p:nvSpPr>
        <p:spPr>
          <a:xfrm>
            <a:off x="5392957" y="2251516"/>
            <a:ext cx="269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 not assessed in separate module – included in module scores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2A6A2-0E43-4475-927F-047989E14C2D}"/>
              </a:ext>
            </a:extLst>
          </p:cNvPr>
          <p:cNvSpPr txBox="1"/>
          <p:nvPr/>
        </p:nvSpPr>
        <p:spPr>
          <a:xfrm>
            <a:off x="5414252" y="3041944"/>
            <a:ext cx="268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Extensively covered in the ‘ISP’ module to avoid repetition – aligned with STW 2.0 paper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5E9F78-CC41-4EB5-ABB0-BA3AF4F8006B}"/>
              </a:ext>
            </a:extLst>
          </p:cNvPr>
          <p:cNvSpPr txBox="1"/>
          <p:nvPr/>
        </p:nvSpPr>
        <p:spPr>
          <a:xfrm>
            <a:off x="5403076" y="3886183"/>
            <a:ext cx="258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relevant asset class modules for asset-specific stewardship practices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6F0BA-A582-4E45-BF56-57F8CEE09910}"/>
              </a:ext>
            </a:extLst>
          </p:cNvPr>
          <p:cNvSpPr txBox="1"/>
          <p:nvPr/>
        </p:nvSpPr>
        <p:spPr>
          <a:xfrm>
            <a:off x="5464672" y="4630417"/>
            <a:ext cx="2499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space to report on (proxy) voting, shareholder resolutions and engagement with policy-makers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4D66C-7275-4B00-9DBB-074CC40751C1}"/>
              </a:ext>
            </a:extLst>
          </p:cNvPr>
          <p:cNvSpPr txBox="1"/>
          <p:nvPr/>
        </p:nvSpPr>
        <p:spPr>
          <a:xfrm>
            <a:off x="4610064" y="2209954"/>
            <a:ext cx="4319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4500">
                <a:solidFill>
                  <a:prstClr val="white"/>
                </a:solidFill>
                <a:latin typeface="Arial Black"/>
              </a:rPr>
              <a:t>?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8C55DF-B4E0-4D4C-A827-0BD94240E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9545" y="3137673"/>
            <a:ext cx="735338" cy="498133"/>
          </a:xfrm>
          <a:prstGeom prst="rect">
            <a:avLst/>
          </a:prstGeom>
        </p:spPr>
      </p:pic>
      <p:grpSp>
        <p:nvGrpSpPr>
          <p:cNvPr id="21" name="Group 133">
            <a:extLst>
              <a:ext uri="{FF2B5EF4-FFF2-40B4-BE49-F238E27FC236}">
                <a16:creationId xmlns:a16="http://schemas.microsoft.com/office/drawing/2014/main" id="{86343104-608B-40B7-882A-D679AFFCAB87}"/>
              </a:ext>
            </a:extLst>
          </p:cNvPr>
          <p:cNvGrpSpPr/>
          <p:nvPr/>
        </p:nvGrpSpPr>
        <p:grpSpPr>
          <a:xfrm>
            <a:off x="4571431" y="3989555"/>
            <a:ext cx="538335" cy="418035"/>
            <a:chOff x="8829675" y="373063"/>
            <a:chExt cx="954088" cy="739775"/>
          </a:xfrm>
          <a:solidFill>
            <a:schemeClr val="bg1"/>
          </a:solidFill>
          <a:effectLst/>
        </p:grpSpPr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469C9F4-D806-43E0-8091-C1284711E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9675" y="373063"/>
              <a:ext cx="954088" cy="739775"/>
            </a:xfrm>
            <a:custGeom>
              <a:avLst/>
              <a:gdLst/>
              <a:ahLst/>
              <a:cxnLst>
                <a:cxn ang="0">
                  <a:pos x="250" y="414"/>
                </a:cxn>
                <a:cxn ang="0">
                  <a:pos x="360" y="434"/>
                </a:cxn>
                <a:cxn ang="0">
                  <a:pos x="347" y="406"/>
                </a:cxn>
                <a:cxn ang="0">
                  <a:pos x="260" y="393"/>
                </a:cxn>
                <a:cxn ang="0">
                  <a:pos x="88" y="289"/>
                </a:cxn>
                <a:cxn ang="0">
                  <a:pos x="512" y="35"/>
                </a:cxn>
                <a:cxn ang="0">
                  <a:pos x="90" y="0"/>
                </a:cxn>
                <a:cxn ang="0">
                  <a:pos x="521" y="1"/>
                </a:cxn>
                <a:cxn ang="0">
                  <a:pos x="536" y="6"/>
                </a:cxn>
                <a:cxn ang="0">
                  <a:pos x="545" y="17"/>
                </a:cxn>
                <a:cxn ang="0">
                  <a:pos x="547" y="35"/>
                </a:cxn>
                <a:cxn ang="0">
                  <a:pos x="545" y="299"/>
                </a:cxn>
                <a:cxn ang="0">
                  <a:pos x="540" y="321"/>
                </a:cxn>
                <a:cxn ang="0">
                  <a:pos x="566" y="363"/>
                </a:cxn>
                <a:cxn ang="0">
                  <a:pos x="589" y="409"/>
                </a:cxn>
                <a:cxn ang="0">
                  <a:pos x="601" y="440"/>
                </a:cxn>
                <a:cxn ang="0">
                  <a:pos x="598" y="452"/>
                </a:cxn>
                <a:cxn ang="0">
                  <a:pos x="588" y="462"/>
                </a:cxn>
                <a:cxn ang="0">
                  <a:pos x="573" y="465"/>
                </a:cxn>
                <a:cxn ang="0">
                  <a:pos x="301" y="466"/>
                </a:cxn>
                <a:cxn ang="0">
                  <a:pos x="22" y="465"/>
                </a:cxn>
                <a:cxn ang="0">
                  <a:pos x="11" y="460"/>
                </a:cxn>
                <a:cxn ang="0">
                  <a:pos x="2" y="450"/>
                </a:cxn>
                <a:cxn ang="0">
                  <a:pos x="0" y="437"/>
                </a:cxn>
                <a:cxn ang="0">
                  <a:pos x="13" y="407"/>
                </a:cxn>
                <a:cxn ang="0">
                  <a:pos x="36" y="362"/>
                </a:cxn>
                <a:cxn ang="0">
                  <a:pos x="61" y="322"/>
                </a:cxn>
                <a:cxn ang="0">
                  <a:pos x="56" y="296"/>
                </a:cxn>
                <a:cxn ang="0">
                  <a:pos x="55" y="159"/>
                </a:cxn>
                <a:cxn ang="0">
                  <a:pos x="55" y="25"/>
                </a:cxn>
                <a:cxn ang="0">
                  <a:pos x="60" y="11"/>
                </a:cxn>
                <a:cxn ang="0">
                  <a:pos x="71" y="2"/>
                </a:cxn>
                <a:cxn ang="0">
                  <a:pos x="90" y="0"/>
                </a:cxn>
              </a:cxnLst>
              <a:rect l="0" t="0" r="r" b="b"/>
              <a:pathLst>
                <a:path w="601" h="466">
                  <a:moveTo>
                    <a:pt x="260" y="393"/>
                  </a:moveTo>
                  <a:lnTo>
                    <a:pt x="250" y="414"/>
                  </a:lnTo>
                  <a:lnTo>
                    <a:pt x="241" y="434"/>
                  </a:lnTo>
                  <a:lnTo>
                    <a:pt x="360" y="434"/>
                  </a:lnTo>
                  <a:lnTo>
                    <a:pt x="353" y="420"/>
                  </a:lnTo>
                  <a:lnTo>
                    <a:pt x="347" y="406"/>
                  </a:lnTo>
                  <a:lnTo>
                    <a:pt x="341" y="393"/>
                  </a:lnTo>
                  <a:lnTo>
                    <a:pt x="260" y="393"/>
                  </a:lnTo>
                  <a:close/>
                  <a:moveTo>
                    <a:pt x="88" y="35"/>
                  </a:moveTo>
                  <a:lnTo>
                    <a:pt x="88" y="289"/>
                  </a:lnTo>
                  <a:lnTo>
                    <a:pt x="512" y="289"/>
                  </a:lnTo>
                  <a:lnTo>
                    <a:pt x="512" y="35"/>
                  </a:lnTo>
                  <a:lnTo>
                    <a:pt x="88" y="35"/>
                  </a:lnTo>
                  <a:close/>
                  <a:moveTo>
                    <a:pt x="90" y="0"/>
                  </a:moveTo>
                  <a:lnTo>
                    <a:pt x="511" y="0"/>
                  </a:lnTo>
                  <a:lnTo>
                    <a:pt x="521" y="1"/>
                  </a:lnTo>
                  <a:lnTo>
                    <a:pt x="530" y="2"/>
                  </a:lnTo>
                  <a:lnTo>
                    <a:pt x="536" y="6"/>
                  </a:lnTo>
                  <a:lnTo>
                    <a:pt x="541" y="11"/>
                  </a:lnTo>
                  <a:lnTo>
                    <a:pt x="545" y="17"/>
                  </a:lnTo>
                  <a:lnTo>
                    <a:pt x="546" y="25"/>
                  </a:lnTo>
                  <a:lnTo>
                    <a:pt x="547" y="35"/>
                  </a:lnTo>
                  <a:lnTo>
                    <a:pt x="546" y="289"/>
                  </a:lnTo>
                  <a:lnTo>
                    <a:pt x="545" y="299"/>
                  </a:lnTo>
                  <a:lnTo>
                    <a:pt x="543" y="309"/>
                  </a:lnTo>
                  <a:lnTo>
                    <a:pt x="540" y="321"/>
                  </a:lnTo>
                  <a:lnTo>
                    <a:pt x="554" y="342"/>
                  </a:lnTo>
                  <a:lnTo>
                    <a:pt x="566" y="363"/>
                  </a:lnTo>
                  <a:lnTo>
                    <a:pt x="578" y="386"/>
                  </a:lnTo>
                  <a:lnTo>
                    <a:pt x="589" y="409"/>
                  </a:lnTo>
                  <a:lnTo>
                    <a:pt x="599" y="433"/>
                  </a:lnTo>
                  <a:lnTo>
                    <a:pt x="601" y="440"/>
                  </a:lnTo>
                  <a:lnTo>
                    <a:pt x="601" y="446"/>
                  </a:lnTo>
                  <a:lnTo>
                    <a:pt x="598" y="452"/>
                  </a:lnTo>
                  <a:lnTo>
                    <a:pt x="594" y="458"/>
                  </a:lnTo>
                  <a:lnTo>
                    <a:pt x="588" y="462"/>
                  </a:lnTo>
                  <a:lnTo>
                    <a:pt x="581" y="465"/>
                  </a:lnTo>
                  <a:lnTo>
                    <a:pt x="573" y="465"/>
                  </a:lnTo>
                  <a:lnTo>
                    <a:pt x="565" y="465"/>
                  </a:lnTo>
                  <a:lnTo>
                    <a:pt x="301" y="466"/>
                  </a:lnTo>
                  <a:lnTo>
                    <a:pt x="36" y="465"/>
                  </a:lnTo>
                  <a:lnTo>
                    <a:pt x="22" y="465"/>
                  </a:lnTo>
                  <a:lnTo>
                    <a:pt x="16" y="463"/>
                  </a:lnTo>
                  <a:lnTo>
                    <a:pt x="11" y="460"/>
                  </a:lnTo>
                  <a:lnTo>
                    <a:pt x="6" y="456"/>
                  </a:lnTo>
                  <a:lnTo>
                    <a:pt x="2" y="450"/>
                  </a:lnTo>
                  <a:lnTo>
                    <a:pt x="0" y="444"/>
                  </a:lnTo>
                  <a:lnTo>
                    <a:pt x="0" y="437"/>
                  </a:lnTo>
                  <a:lnTo>
                    <a:pt x="2" y="430"/>
                  </a:lnTo>
                  <a:lnTo>
                    <a:pt x="13" y="407"/>
                  </a:lnTo>
                  <a:lnTo>
                    <a:pt x="24" y="385"/>
                  </a:lnTo>
                  <a:lnTo>
                    <a:pt x="36" y="362"/>
                  </a:lnTo>
                  <a:lnTo>
                    <a:pt x="48" y="342"/>
                  </a:lnTo>
                  <a:lnTo>
                    <a:pt x="61" y="322"/>
                  </a:lnTo>
                  <a:lnTo>
                    <a:pt x="58" y="308"/>
                  </a:lnTo>
                  <a:lnTo>
                    <a:pt x="56" y="296"/>
                  </a:lnTo>
                  <a:lnTo>
                    <a:pt x="55" y="284"/>
                  </a:lnTo>
                  <a:lnTo>
                    <a:pt x="55" y="159"/>
                  </a:lnTo>
                  <a:lnTo>
                    <a:pt x="55" y="35"/>
                  </a:lnTo>
                  <a:lnTo>
                    <a:pt x="55" y="25"/>
                  </a:lnTo>
                  <a:lnTo>
                    <a:pt x="57" y="17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1" y="2"/>
                  </a:lnTo>
                  <a:lnTo>
                    <a:pt x="80" y="1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A88A0097-156A-4F01-AA08-84719410E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79425"/>
              <a:ext cx="107950" cy="3254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0" y="0"/>
                </a:cxn>
                <a:cxn ang="0">
                  <a:pos x="57" y="0"/>
                </a:cxn>
                <a:cxn ang="0">
                  <a:pos x="62" y="2"/>
                </a:cxn>
                <a:cxn ang="0">
                  <a:pos x="65" y="6"/>
                </a:cxn>
                <a:cxn ang="0">
                  <a:pos x="67" y="10"/>
                </a:cxn>
                <a:cxn ang="0">
                  <a:pos x="68" y="16"/>
                </a:cxn>
                <a:cxn ang="0">
                  <a:pos x="68" y="205"/>
                </a:cxn>
                <a:cxn ang="0">
                  <a:pos x="2" y="205"/>
                </a:cxn>
                <a:cxn ang="0">
                  <a:pos x="1" y="191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4" y="0"/>
                </a:cxn>
              </a:cxnLst>
              <a:rect l="0" t="0" r="r" b="b"/>
              <a:pathLst>
                <a:path w="68" h="205">
                  <a:moveTo>
                    <a:pt x="24" y="0"/>
                  </a:moveTo>
                  <a:lnTo>
                    <a:pt x="50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5" y="6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205"/>
                  </a:lnTo>
                  <a:lnTo>
                    <a:pt x="2" y="205"/>
                  </a:lnTo>
                  <a:lnTo>
                    <a:pt x="1" y="191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E68F6493-D4C1-4814-B885-305260DD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013" y="561975"/>
              <a:ext cx="109538" cy="2413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60" y="2"/>
                </a:cxn>
                <a:cxn ang="0">
                  <a:pos x="64" y="4"/>
                </a:cxn>
                <a:cxn ang="0">
                  <a:pos x="67" y="8"/>
                </a:cxn>
                <a:cxn ang="0">
                  <a:pos x="68" y="13"/>
                </a:cxn>
                <a:cxn ang="0">
                  <a:pos x="69" y="21"/>
                </a:cxn>
                <a:cxn ang="0">
                  <a:pos x="69" y="152"/>
                </a:cxn>
                <a:cxn ang="0">
                  <a:pos x="2" y="152"/>
                </a:cxn>
                <a:cxn ang="0">
                  <a:pos x="1" y="145"/>
                </a:cxn>
                <a:cxn ang="0">
                  <a:pos x="0" y="138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5" y="0"/>
                </a:cxn>
              </a:cxnLst>
              <a:rect l="0" t="0" r="r" b="b"/>
              <a:pathLst>
                <a:path w="69" h="152">
                  <a:moveTo>
                    <a:pt x="25" y="0"/>
                  </a:moveTo>
                  <a:lnTo>
                    <a:pt x="46" y="0"/>
                  </a:lnTo>
                  <a:lnTo>
                    <a:pt x="54" y="0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7" y="8"/>
                  </a:lnTo>
                  <a:lnTo>
                    <a:pt x="68" y="13"/>
                  </a:lnTo>
                  <a:lnTo>
                    <a:pt x="69" y="21"/>
                  </a:lnTo>
                  <a:lnTo>
                    <a:pt x="69" y="152"/>
                  </a:lnTo>
                  <a:lnTo>
                    <a:pt x="2" y="152"/>
                  </a:lnTo>
                  <a:lnTo>
                    <a:pt x="1" y="145"/>
                  </a:lnTo>
                  <a:lnTo>
                    <a:pt x="0" y="138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4AEE37EC-8453-4750-88DA-3A7C0A9B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611188"/>
              <a:ext cx="107950" cy="192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0"/>
                </a:cxn>
                <a:cxn ang="0">
                  <a:pos x="52" y="0"/>
                </a:cxn>
                <a:cxn ang="0">
                  <a:pos x="58" y="1"/>
                </a:cxn>
                <a:cxn ang="0">
                  <a:pos x="63" y="4"/>
                </a:cxn>
                <a:cxn ang="0">
                  <a:pos x="66" y="9"/>
                </a:cxn>
                <a:cxn ang="0">
                  <a:pos x="67" y="15"/>
                </a:cxn>
                <a:cxn ang="0">
                  <a:pos x="68" y="68"/>
                </a:cxn>
                <a:cxn ang="0">
                  <a:pos x="68" y="121"/>
                </a:cxn>
                <a:cxn ang="0">
                  <a:pos x="0" y="1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68" h="121">
                  <a:moveTo>
                    <a:pt x="20" y="0"/>
                  </a:moveTo>
                  <a:lnTo>
                    <a:pt x="36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3" y="4"/>
                  </a:lnTo>
                  <a:lnTo>
                    <a:pt x="66" y="9"/>
                  </a:lnTo>
                  <a:lnTo>
                    <a:pt x="67" y="15"/>
                  </a:lnTo>
                  <a:lnTo>
                    <a:pt x="68" y="68"/>
                  </a:lnTo>
                  <a:lnTo>
                    <a:pt x="68" y="121"/>
                  </a:lnTo>
                  <a:lnTo>
                    <a:pt x="0" y="1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FE6954A4-C937-49A5-A096-03B7AD3D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0" y="512763"/>
              <a:ext cx="168275" cy="269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0"/>
                </a:cxn>
                <a:cxn ang="0">
                  <a:pos x="92" y="0"/>
                </a:cxn>
                <a:cxn ang="0">
                  <a:pos x="97" y="1"/>
                </a:cxn>
                <a:cxn ang="0">
                  <a:pos x="106" y="6"/>
                </a:cxn>
                <a:cxn ang="0">
                  <a:pos x="106" y="11"/>
                </a:cxn>
                <a:cxn ang="0">
                  <a:pos x="97" y="16"/>
                </a:cxn>
                <a:cxn ang="0">
                  <a:pos x="92" y="17"/>
                </a:cxn>
                <a:cxn ang="0">
                  <a:pos x="13" y="17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9" y="0"/>
                </a:cxn>
              </a:cxnLst>
              <a:rect l="0" t="0" r="r" b="b"/>
              <a:pathLst>
                <a:path w="106" h="17">
                  <a:moveTo>
                    <a:pt x="9" y="0"/>
                  </a:moveTo>
                  <a:lnTo>
                    <a:pt x="13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06" y="6"/>
                  </a:lnTo>
                  <a:lnTo>
                    <a:pt x="106" y="11"/>
                  </a:lnTo>
                  <a:lnTo>
                    <a:pt x="97" y="16"/>
                  </a:lnTo>
                  <a:lnTo>
                    <a:pt x="92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0F7F2139-B17E-4C0B-BD86-849BEBEFA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561975"/>
              <a:ext cx="163513" cy="285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91" y="1"/>
                </a:cxn>
                <a:cxn ang="0">
                  <a:pos x="95" y="2"/>
                </a:cxn>
                <a:cxn ang="0">
                  <a:pos x="99" y="4"/>
                </a:cxn>
                <a:cxn ang="0">
                  <a:pos x="102" y="7"/>
                </a:cxn>
                <a:cxn ang="0">
                  <a:pos x="103" y="9"/>
                </a:cxn>
                <a:cxn ang="0">
                  <a:pos x="103" y="13"/>
                </a:cxn>
                <a:cxn ang="0">
                  <a:pos x="101" y="16"/>
                </a:cxn>
                <a:cxn ang="0">
                  <a:pos x="99" y="17"/>
                </a:cxn>
                <a:cxn ang="0">
                  <a:pos x="95" y="18"/>
                </a:cxn>
                <a:cxn ang="0">
                  <a:pos x="92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4" y="15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52" y="1"/>
                </a:cxn>
                <a:cxn ang="0">
                  <a:pos x="71" y="0"/>
                </a:cxn>
              </a:cxnLst>
              <a:rect l="0" t="0" r="r" b="b"/>
              <a:pathLst>
                <a:path w="103" h="18">
                  <a:moveTo>
                    <a:pt x="71" y="0"/>
                  </a:move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9"/>
                  </a:lnTo>
                  <a:lnTo>
                    <a:pt x="103" y="13"/>
                  </a:lnTo>
                  <a:lnTo>
                    <a:pt x="101" y="16"/>
                  </a:lnTo>
                  <a:lnTo>
                    <a:pt x="99" y="17"/>
                  </a:lnTo>
                  <a:lnTo>
                    <a:pt x="95" y="18"/>
                  </a:lnTo>
                  <a:lnTo>
                    <a:pt x="92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1"/>
                  </a:lnTo>
                  <a:lnTo>
                    <a:pt x="52" y="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155C02B2-D0F8-42A8-97B0-72AFB652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614363"/>
              <a:ext cx="98425" cy="269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2" y="0"/>
                </a:cxn>
                <a:cxn ang="0">
                  <a:pos x="55" y="1"/>
                </a:cxn>
                <a:cxn ang="0">
                  <a:pos x="60" y="6"/>
                </a:cxn>
                <a:cxn ang="0">
                  <a:pos x="62" y="9"/>
                </a:cxn>
                <a:cxn ang="0">
                  <a:pos x="59" y="12"/>
                </a:cxn>
                <a:cxn ang="0">
                  <a:pos x="56" y="15"/>
                </a:cxn>
                <a:cxn ang="0">
                  <a:pos x="52" y="17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30" y="0"/>
                </a:cxn>
              </a:cxnLst>
              <a:rect l="0" t="0" r="r" b="b"/>
              <a:pathLst>
                <a:path w="62" h="17">
                  <a:moveTo>
                    <a:pt x="30" y="0"/>
                  </a:moveTo>
                  <a:lnTo>
                    <a:pt x="52" y="0"/>
                  </a:lnTo>
                  <a:lnTo>
                    <a:pt x="55" y="1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59" y="12"/>
                  </a:lnTo>
                  <a:lnTo>
                    <a:pt x="56" y="15"/>
                  </a:lnTo>
                  <a:lnTo>
                    <a:pt x="52" y="17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E70A5B2-7287-4231-B463-B07CEF06F7E1}"/>
              </a:ext>
            </a:extLst>
          </p:cNvPr>
          <p:cNvGrpSpPr/>
          <p:nvPr/>
        </p:nvGrpSpPr>
        <p:grpSpPr>
          <a:xfrm>
            <a:off x="416000" y="1882153"/>
            <a:ext cx="8223208" cy="4142863"/>
            <a:chOff x="1074776" y="2201727"/>
            <a:chExt cx="7205826" cy="33888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3D94CC-FE81-4CEE-9B90-E167A97EF7A2}"/>
                </a:ext>
              </a:extLst>
            </p:cNvPr>
            <p:cNvSpPr/>
            <p:nvPr/>
          </p:nvSpPr>
          <p:spPr>
            <a:xfrm>
              <a:off x="4392602" y="2201727"/>
              <a:ext cx="3888000" cy="7063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69F92E-FD33-4A25-8420-5F352E3FA827}"/>
                </a:ext>
              </a:extLst>
            </p:cNvPr>
            <p:cNvSpPr/>
            <p:nvPr/>
          </p:nvSpPr>
          <p:spPr>
            <a:xfrm>
              <a:off x="4392602" y="3028702"/>
              <a:ext cx="3888000" cy="706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44EFB8-50FC-46C7-A8FF-47BECC3FBD57}"/>
                </a:ext>
              </a:extLst>
            </p:cNvPr>
            <p:cNvSpPr/>
            <p:nvPr/>
          </p:nvSpPr>
          <p:spPr>
            <a:xfrm>
              <a:off x="4390153" y="4684565"/>
              <a:ext cx="3888000" cy="7063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CBDF9E-8FC2-4195-BFB9-474229256B8B}"/>
                </a:ext>
              </a:extLst>
            </p:cNvPr>
            <p:cNvSpPr txBox="1"/>
            <p:nvPr/>
          </p:nvSpPr>
          <p:spPr>
            <a:xfrm>
              <a:off x="1074776" y="3366432"/>
              <a:ext cx="2017369" cy="9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>
                  <a:solidFill>
                    <a:srgbClr val="000000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Stewardship incorporated throughout the framework</a:t>
              </a:r>
              <a:endParaRPr lang="en-US" b="1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Isosceles Triangle 26">
              <a:extLst>
                <a:ext uri="{FF2B5EF4-FFF2-40B4-BE49-F238E27FC236}">
                  <a16:creationId xmlns:a16="http://schemas.microsoft.com/office/drawing/2014/main" id="{3C22FCD3-0B7D-49C7-8A2D-20ED0F0A21C7}"/>
                </a:ext>
              </a:extLst>
            </p:cNvPr>
            <p:cNvSpPr/>
            <p:nvPr/>
          </p:nvSpPr>
          <p:spPr>
            <a:xfrm rot="16200000">
              <a:off x="3060000" y="2404216"/>
              <a:ext cx="1527508" cy="1145746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1197213 w 2205213"/>
                <a:gd name="connsiteY0" fmla="*/ 1064702 h 1064702"/>
                <a:gd name="connsiteX1" fmla="*/ 0 w 2205213"/>
                <a:gd name="connsiteY1" fmla="*/ 0 h 1064702"/>
                <a:gd name="connsiteX2" fmla="*/ 2205213 w 2205213"/>
                <a:gd name="connsiteY2" fmla="*/ 1064702 h 1064702"/>
                <a:gd name="connsiteX3" fmla="*/ 1197213 w 2205213"/>
                <a:gd name="connsiteY3" fmla="*/ 1064702 h 1064702"/>
                <a:gd name="connsiteX0" fmla="*/ 1180481 w 2188481"/>
                <a:gd name="connsiteY0" fmla="*/ 1064702 h 1064702"/>
                <a:gd name="connsiteX1" fmla="*/ 0 w 2188481"/>
                <a:gd name="connsiteY1" fmla="*/ 0 h 1064702"/>
                <a:gd name="connsiteX2" fmla="*/ 2188481 w 2188481"/>
                <a:gd name="connsiteY2" fmla="*/ 1064702 h 1064702"/>
                <a:gd name="connsiteX3" fmla="*/ 1180481 w 2188481"/>
                <a:gd name="connsiteY3" fmla="*/ 1064702 h 1064702"/>
                <a:gd name="connsiteX0" fmla="*/ 1172115 w 2180115"/>
                <a:gd name="connsiteY0" fmla="*/ 1067431 h 1067431"/>
                <a:gd name="connsiteX1" fmla="*/ 0 w 2180115"/>
                <a:gd name="connsiteY1" fmla="*/ 0 h 1067431"/>
                <a:gd name="connsiteX2" fmla="*/ 2180115 w 2180115"/>
                <a:gd name="connsiteY2" fmla="*/ 1067431 h 1067431"/>
                <a:gd name="connsiteX3" fmla="*/ 1172115 w 2180115"/>
                <a:gd name="connsiteY3" fmla="*/ 1067431 h 10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115" h="1067431">
                  <a:moveTo>
                    <a:pt x="1172115" y="1067431"/>
                  </a:moveTo>
                  <a:lnTo>
                    <a:pt x="0" y="0"/>
                  </a:lnTo>
                  <a:lnTo>
                    <a:pt x="2180115" y="1067431"/>
                  </a:lnTo>
                  <a:lnTo>
                    <a:pt x="1172115" y="106743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7B6070-A7E6-4F5F-A6AC-B648BFB67A06}"/>
                </a:ext>
              </a:extLst>
            </p:cNvPr>
            <p:cNvSpPr/>
            <p:nvPr/>
          </p:nvSpPr>
          <p:spPr>
            <a:xfrm>
              <a:off x="4390153" y="3843394"/>
              <a:ext cx="3888000" cy="7063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Isosceles Triangle 49">
              <a:extLst>
                <a:ext uri="{FF2B5EF4-FFF2-40B4-BE49-F238E27FC236}">
                  <a16:creationId xmlns:a16="http://schemas.microsoft.com/office/drawing/2014/main" id="{1FB5977B-CCB3-4783-9701-D12CC2E7D182}"/>
                </a:ext>
              </a:extLst>
            </p:cNvPr>
            <p:cNvSpPr/>
            <p:nvPr/>
          </p:nvSpPr>
          <p:spPr>
            <a:xfrm rot="16200000">
              <a:off x="3442515" y="3613908"/>
              <a:ext cx="749062" cy="1153916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0 w 1035624"/>
                <a:gd name="connsiteY0" fmla="*/ 1085967 h 1085967"/>
                <a:gd name="connsiteX1" fmla="*/ 1035624 w 1035624"/>
                <a:gd name="connsiteY1" fmla="*/ 0 h 1085967"/>
                <a:gd name="connsiteX2" fmla="*/ 1008000 w 1035624"/>
                <a:gd name="connsiteY2" fmla="*/ 1085967 h 1085967"/>
                <a:gd name="connsiteX3" fmla="*/ 0 w 1035624"/>
                <a:gd name="connsiteY3" fmla="*/ 1085967 h 1085967"/>
                <a:gd name="connsiteX0" fmla="*/ 0 w 1060722"/>
                <a:gd name="connsiteY0" fmla="*/ 1075043 h 1075043"/>
                <a:gd name="connsiteX1" fmla="*/ 1060722 w 1060722"/>
                <a:gd name="connsiteY1" fmla="*/ 0 h 1075043"/>
                <a:gd name="connsiteX2" fmla="*/ 1008000 w 1060722"/>
                <a:gd name="connsiteY2" fmla="*/ 1075043 h 1075043"/>
                <a:gd name="connsiteX3" fmla="*/ 0 w 1060722"/>
                <a:gd name="connsiteY3" fmla="*/ 1075043 h 1075043"/>
                <a:gd name="connsiteX0" fmla="*/ 0 w 1069087"/>
                <a:gd name="connsiteY0" fmla="*/ 1075043 h 1075043"/>
                <a:gd name="connsiteX1" fmla="*/ 1069087 w 1069087"/>
                <a:gd name="connsiteY1" fmla="*/ 0 h 1075043"/>
                <a:gd name="connsiteX2" fmla="*/ 1008000 w 1069087"/>
                <a:gd name="connsiteY2" fmla="*/ 1075043 h 1075043"/>
                <a:gd name="connsiteX3" fmla="*/ 0 w 1069087"/>
                <a:gd name="connsiteY3" fmla="*/ 1075043 h 107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087" h="1075043">
                  <a:moveTo>
                    <a:pt x="0" y="1075043"/>
                  </a:moveTo>
                  <a:lnTo>
                    <a:pt x="1069087" y="0"/>
                  </a:lnTo>
                  <a:lnTo>
                    <a:pt x="1008000" y="1075043"/>
                  </a:lnTo>
                  <a:lnTo>
                    <a:pt x="0" y="1075043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0000"/>
                  </a:schemeClr>
                </a:gs>
                <a:gs pos="100000">
                  <a:schemeClr val="accent3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" name="Isosceles Triangle 50">
              <a:extLst>
                <a:ext uri="{FF2B5EF4-FFF2-40B4-BE49-F238E27FC236}">
                  <a16:creationId xmlns:a16="http://schemas.microsoft.com/office/drawing/2014/main" id="{6666CC3F-0D06-4559-9427-230DBC665511}"/>
                </a:ext>
              </a:extLst>
            </p:cNvPr>
            <p:cNvSpPr/>
            <p:nvPr/>
          </p:nvSpPr>
          <p:spPr>
            <a:xfrm rot="16200000">
              <a:off x="3062908" y="4062237"/>
              <a:ext cx="1519070" cy="1143124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0 w 2109512"/>
                <a:gd name="connsiteY0" fmla="*/ 1054069 h 1054069"/>
                <a:gd name="connsiteX1" fmla="*/ 2109512 w 2109512"/>
                <a:gd name="connsiteY1" fmla="*/ 0 h 1054069"/>
                <a:gd name="connsiteX2" fmla="*/ 1008000 w 2109512"/>
                <a:gd name="connsiteY2" fmla="*/ 1054069 h 1054069"/>
                <a:gd name="connsiteX3" fmla="*/ 0 w 2109512"/>
                <a:gd name="connsiteY3" fmla="*/ 1054069 h 1054069"/>
                <a:gd name="connsiteX0" fmla="*/ 0 w 2172255"/>
                <a:gd name="connsiteY0" fmla="*/ 1064989 h 1064989"/>
                <a:gd name="connsiteX1" fmla="*/ 2172255 w 2172255"/>
                <a:gd name="connsiteY1" fmla="*/ 0 h 1064989"/>
                <a:gd name="connsiteX2" fmla="*/ 1008000 w 2172255"/>
                <a:gd name="connsiteY2" fmla="*/ 1064989 h 1064989"/>
                <a:gd name="connsiteX3" fmla="*/ 0 w 2172255"/>
                <a:gd name="connsiteY3" fmla="*/ 1064989 h 1064989"/>
                <a:gd name="connsiteX0" fmla="*/ 0 w 2168072"/>
                <a:gd name="connsiteY0" fmla="*/ 1064989 h 1064989"/>
                <a:gd name="connsiteX1" fmla="*/ 2168072 w 2168072"/>
                <a:gd name="connsiteY1" fmla="*/ 0 h 1064989"/>
                <a:gd name="connsiteX2" fmla="*/ 1008000 w 2168072"/>
                <a:gd name="connsiteY2" fmla="*/ 1064989 h 1064989"/>
                <a:gd name="connsiteX3" fmla="*/ 0 w 2168072"/>
                <a:gd name="connsiteY3" fmla="*/ 1064989 h 10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072" h="1064989">
                  <a:moveTo>
                    <a:pt x="0" y="1064989"/>
                  </a:moveTo>
                  <a:lnTo>
                    <a:pt x="2168072" y="0"/>
                  </a:lnTo>
                  <a:lnTo>
                    <a:pt x="1008000" y="1064989"/>
                  </a:lnTo>
                  <a:lnTo>
                    <a:pt x="0" y="1064989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6F5AAF-8642-42D3-BA6D-4AA270A866D8}"/>
                </a:ext>
              </a:extLst>
            </p:cNvPr>
            <p:cNvSpPr txBox="1"/>
            <p:nvPr/>
          </p:nvSpPr>
          <p:spPr>
            <a:xfrm>
              <a:off x="5392957" y="2257896"/>
              <a:ext cx="2695166" cy="75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Stewardship not assessed in separate module – included in module scores</a:t>
              </a:r>
            </a:p>
            <a:p>
              <a:pPr defTabSz="685800"/>
              <a:endPara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A46309-4945-42B1-A860-76FD08595459}"/>
                </a:ext>
              </a:extLst>
            </p:cNvPr>
            <p:cNvSpPr txBox="1"/>
            <p:nvPr/>
          </p:nvSpPr>
          <p:spPr>
            <a:xfrm>
              <a:off x="5414252" y="3045325"/>
              <a:ext cx="2689892" cy="75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Extensively covered in the ‘ISP’ module to avoid repetition – aligned with STW 2.0 paper</a:t>
              </a:r>
            </a:p>
            <a:p>
              <a:pPr defTabSz="685800"/>
              <a:endPara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B6B697-8975-478C-ABBA-2556E4ABF60A}"/>
                </a:ext>
              </a:extLst>
            </p:cNvPr>
            <p:cNvSpPr txBox="1"/>
            <p:nvPr/>
          </p:nvSpPr>
          <p:spPr>
            <a:xfrm>
              <a:off x="5467090" y="3889905"/>
              <a:ext cx="2584216" cy="75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relevant asset class modules for asset-specific stewardship practices</a:t>
              </a:r>
            </a:p>
            <a:p>
              <a:pPr defTabSz="685800"/>
              <a:endPara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2742D9D-0D83-40E0-AFA5-6A25681CE3F7}"/>
                </a:ext>
              </a:extLst>
            </p:cNvPr>
            <p:cNvSpPr txBox="1"/>
            <p:nvPr/>
          </p:nvSpPr>
          <p:spPr>
            <a:xfrm>
              <a:off x="5490795" y="4659088"/>
              <a:ext cx="2499488" cy="93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space to report on (proxy) voting, shareholder resolutions and engagement with policy-makers</a:t>
              </a:r>
            </a:p>
            <a:p>
              <a:pPr defTabSz="685800"/>
              <a:endPara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Graphic 42" descr="Puzzle pieces">
              <a:extLst>
                <a:ext uri="{FF2B5EF4-FFF2-40B4-BE49-F238E27FC236}">
                  <a16:creationId xmlns:a16="http://schemas.microsoft.com/office/drawing/2014/main" id="{3E32870E-056E-4599-BECE-38E773E76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30404" y="3037678"/>
              <a:ext cx="644361" cy="601510"/>
            </a:xfrm>
            <a:prstGeom prst="rect">
              <a:avLst/>
            </a:prstGeom>
          </p:spPr>
        </p:pic>
        <p:sp>
          <p:nvSpPr>
            <p:cNvPr id="44" name="Isosceles Triangle 48">
              <a:extLst>
                <a:ext uri="{FF2B5EF4-FFF2-40B4-BE49-F238E27FC236}">
                  <a16:creationId xmlns:a16="http://schemas.microsoft.com/office/drawing/2014/main" id="{A41C309B-BB68-4A0E-8E76-AA444E3A3E82}"/>
                </a:ext>
              </a:extLst>
            </p:cNvPr>
            <p:cNvSpPr/>
            <p:nvPr/>
          </p:nvSpPr>
          <p:spPr>
            <a:xfrm rot="16200000">
              <a:off x="3440402" y="2831461"/>
              <a:ext cx="752981" cy="1154226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112693 w 1120693"/>
                <a:gd name="connsiteY0" fmla="*/ 1075334 h 1075334"/>
                <a:gd name="connsiteX1" fmla="*/ 0 w 1120693"/>
                <a:gd name="connsiteY1" fmla="*/ 0 h 1075334"/>
                <a:gd name="connsiteX2" fmla="*/ 1120693 w 1120693"/>
                <a:gd name="connsiteY2" fmla="*/ 1075334 h 1075334"/>
                <a:gd name="connsiteX3" fmla="*/ 112693 w 1120693"/>
                <a:gd name="connsiteY3" fmla="*/ 1075334 h 1075334"/>
                <a:gd name="connsiteX0" fmla="*/ 83413 w 1091413"/>
                <a:gd name="connsiteY0" fmla="*/ 1072603 h 1072603"/>
                <a:gd name="connsiteX1" fmla="*/ 0 w 1091413"/>
                <a:gd name="connsiteY1" fmla="*/ 0 h 1072603"/>
                <a:gd name="connsiteX2" fmla="*/ 1091413 w 1091413"/>
                <a:gd name="connsiteY2" fmla="*/ 1072603 h 1072603"/>
                <a:gd name="connsiteX3" fmla="*/ 83413 w 1091413"/>
                <a:gd name="connsiteY3" fmla="*/ 1072603 h 1072603"/>
                <a:gd name="connsiteX0" fmla="*/ 79231 w 1087231"/>
                <a:gd name="connsiteY0" fmla="*/ 1069873 h 1069873"/>
                <a:gd name="connsiteX1" fmla="*/ 0 w 1087231"/>
                <a:gd name="connsiteY1" fmla="*/ 0 h 1069873"/>
                <a:gd name="connsiteX2" fmla="*/ 1087231 w 1087231"/>
                <a:gd name="connsiteY2" fmla="*/ 1069873 h 1069873"/>
                <a:gd name="connsiteX3" fmla="*/ 79231 w 1087231"/>
                <a:gd name="connsiteY3" fmla="*/ 1069873 h 1069873"/>
                <a:gd name="connsiteX0" fmla="*/ 62499 w 1070499"/>
                <a:gd name="connsiteY0" fmla="*/ 1075334 h 1075334"/>
                <a:gd name="connsiteX1" fmla="*/ 0 w 1070499"/>
                <a:gd name="connsiteY1" fmla="*/ 0 h 1075334"/>
                <a:gd name="connsiteX2" fmla="*/ 1070499 w 1070499"/>
                <a:gd name="connsiteY2" fmla="*/ 1075334 h 1075334"/>
                <a:gd name="connsiteX3" fmla="*/ 62499 w 1070499"/>
                <a:gd name="connsiteY3" fmla="*/ 1075334 h 1075334"/>
                <a:gd name="connsiteX0" fmla="*/ 66683 w 1074683"/>
                <a:gd name="connsiteY0" fmla="*/ 1075332 h 1075332"/>
                <a:gd name="connsiteX1" fmla="*/ 0 w 1074683"/>
                <a:gd name="connsiteY1" fmla="*/ 0 h 1075332"/>
                <a:gd name="connsiteX2" fmla="*/ 1074683 w 1074683"/>
                <a:gd name="connsiteY2" fmla="*/ 1075332 h 1075332"/>
                <a:gd name="connsiteX3" fmla="*/ 66683 w 1074683"/>
                <a:gd name="connsiteY3" fmla="*/ 1075332 h 107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683" h="1075332">
                  <a:moveTo>
                    <a:pt x="66683" y="1075332"/>
                  </a:moveTo>
                  <a:lnTo>
                    <a:pt x="0" y="0"/>
                  </a:lnTo>
                  <a:lnTo>
                    <a:pt x="1074683" y="1075332"/>
                  </a:lnTo>
                  <a:lnTo>
                    <a:pt x="66683" y="107533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</a:schemeClr>
                </a:gs>
                <a:gs pos="100000">
                  <a:schemeClr val="accent2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5" name="Graphic 44" descr="Network diagram">
            <a:extLst>
              <a:ext uri="{FF2B5EF4-FFF2-40B4-BE49-F238E27FC236}">
                <a16:creationId xmlns:a16="http://schemas.microsoft.com/office/drawing/2014/main" id="{AC1AC438-DE58-49D6-8D35-412479479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540823" y="3976283"/>
            <a:ext cx="668157" cy="668157"/>
          </a:xfrm>
          <a:prstGeom prst="rect">
            <a:avLst/>
          </a:prstGeom>
        </p:spPr>
      </p:pic>
      <p:pic>
        <p:nvPicPr>
          <p:cNvPr id="46" name="Graphic 45" descr="Pencil">
            <a:extLst>
              <a:ext uri="{FF2B5EF4-FFF2-40B4-BE49-F238E27FC236}">
                <a16:creationId xmlns:a16="http://schemas.microsoft.com/office/drawing/2014/main" id="{F5FA772C-B7DB-489A-8090-C6298CD82C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19799" y="5031937"/>
            <a:ext cx="608961" cy="608961"/>
          </a:xfrm>
          <a:prstGeom prst="rect">
            <a:avLst/>
          </a:prstGeom>
        </p:spPr>
      </p:pic>
      <p:pic>
        <p:nvPicPr>
          <p:cNvPr id="48" name="Graphic 47" descr="Checklist">
            <a:extLst>
              <a:ext uri="{FF2B5EF4-FFF2-40B4-BE49-F238E27FC236}">
                <a16:creationId xmlns:a16="http://schemas.microsoft.com/office/drawing/2014/main" id="{27B394F0-4E4C-41D6-A1A3-EBEDF9AA84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3441" y="1896341"/>
            <a:ext cx="867197" cy="86719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1AD06D0-7960-4616-88EC-5A1CD23F0B75}"/>
              </a:ext>
            </a:extLst>
          </p:cNvPr>
          <p:cNvSpPr/>
          <p:nvPr/>
        </p:nvSpPr>
        <p:spPr>
          <a:xfrm>
            <a:off x="977900" y="5884135"/>
            <a:ext cx="7545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The indicators are aligned with the PRI’s paper </a:t>
            </a:r>
            <a:r>
              <a:rPr lang="en-GB" sz="1200" i="1" u="sng" dirty="0">
                <a:hlinkClick r:id="rId13"/>
              </a:rPr>
              <a:t>Active Ownership 2.0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96253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F70E91-2445-4E1D-8B25-D2A218291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Investment &amp; Stewardship Policy (ISP): climate change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C0FAB62-DCC6-4116-9710-B1B596247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 Climate change-related indicators mandatory in 2020 will now be in ‘core’ section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AC64A-3A4A-4EC7-A532-4CD629D095B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GB" sz="1800" b="1">
                <a:solidFill>
                  <a:schemeClr val="accent3"/>
                </a:solidFill>
                <a:latin typeface="+mn-lt"/>
              </a:rPr>
              <a:t>Climate change-related reporting</a:t>
            </a:r>
            <a:endParaRPr lang="en-GB" b="1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9FE78-4F0A-40F6-BD5C-029AC769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841BE05-41E3-46CF-850C-CAD204E3F9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2078" y="2430146"/>
            <a:ext cx="3167744" cy="30788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400" dirty="0"/>
              <a:t>Anchored to the 11 TCFD recommendations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Strategy &amp; governance: CORE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Risk management and Metrics/Targets: PLUS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Mostly multiple-choice questions, with additional free-text answer boxes</a:t>
            </a:r>
            <a:endParaRPr lang="en-GB" sz="12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561691-7D68-45ED-B8C3-43DABED1C95C}"/>
              </a:ext>
            </a:extLst>
          </p:cNvPr>
          <p:cNvGrpSpPr/>
          <p:nvPr/>
        </p:nvGrpSpPr>
        <p:grpSpPr>
          <a:xfrm>
            <a:off x="469155" y="2289716"/>
            <a:ext cx="4241153" cy="3359745"/>
            <a:chOff x="183913" y="2373567"/>
            <a:chExt cx="3777854" cy="2889152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7AC926E9-CEC3-4A39-AB57-EFCC0A1ACC5B}"/>
                </a:ext>
              </a:extLst>
            </p:cNvPr>
            <p:cNvGraphicFramePr/>
            <p:nvPr/>
          </p:nvGraphicFramePr>
          <p:xfrm>
            <a:off x="183913" y="2373567"/>
            <a:ext cx="3777854" cy="2889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120B1D-272A-4A60-B085-59E9D0B3C221}"/>
                </a:ext>
              </a:extLst>
            </p:cNvPr>
            <p:cNvSpPr txBox="1"/>
            <p:nvPr/>
          </p:nvSpPr>
          <p:spPr>
            <a:xfrm>
              <a:off x="1350570" y="2633436"/>
              <a:ext cx="1444544" cy="3239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Governance</a:t>
              </a:r>
              <a:endParaRPr lang="en-US" sz="1400" b="1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19DECA66-6DA7-494F-811E-1688CDAA9BB3}"/>
                </a:ext>
              </a:extLst>
            </p:cNvPr>
            <p:cNvSpPr txBox="1"/>
            <p:nvPr/>
          </p:nvSpPr>
          <p:spPr>
            <a:xfrm>
              <a:off x="1617078" y="3182373"/>
              <a:ext cx="911531" cy="3239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Strategy</a:t>
              </a:r>
              <a:endParaRPr lang="en-US" sz="140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31">
              <a:extLst>
                <a:ext uri="{FF2B5EF4-FFF2-40B4-BE49-F238E27FC236}">
                  <a16:creationId xmlns:a16="http://schemas.microsoft.com/office/drawing/2014/main" id="{479783B1-B097-40F1-9919-D10B73C2ACB5}"/>
                </a:ext>
              </a:extLst>
            </p:cNvPr>
            <p:cNvSpPr txBox="1"/>
            <p:nvPr/>
          </p:nvSpPr>
          <p:spPr>
            <a:xfrm>
              <a:off x="1470266" y="3731309"/>
              <a:ext cx="1205148" cy="5424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1050"/>
                </a:lnSpc>
              </a:pPr>
              <a: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Risk</a:t>
              </a:r>
              <a:b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Management</a:t>
              </a:r>
              <a:endParaRPr lang="en-US" sz="140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56F72B8A-ADD7-45F2-ADA2-0B0FDE6EB853}"/>
                </a:ext>
              </a:extLst>
            </p:cNvPr>
            <p:cNvSpPr txBox="1"/>
            <p:nvPr/>
          </p:nvSpPr>
          <p:spPr>
            <a:xfrm>
              <a:off x="1671182" y="4498717"/>
              <a:ext cx="803315" cy="5944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1050"/>
                </a:lnSpc>
              </a:pPr>
              <a: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Metrics </a:t>
              </a:r>
              <a:endParaRPr lang="en-US" sz="140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1050"/>
                </a:lnSpc>
              </a:pPr>
              <a: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and </a:t>
              </a:r>
              <a:b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400" b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Targets</a:t>
              </a:r>
              <a:endParaRPr lang="en-US" sz="140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9385BB-DB11-4D1A-9A01-63C098526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778" y="5833409"/>
            <a:ext cx="2125904" cy="3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BF2D-EFB2-4062-ABBC-66EB69D84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6" y="653142"/>
            <a:ext cx="8163917" cy="505506"/>
          </a:xfrm>
        </p:spPr>
        <p:txBody>
          <a:bodyPr/>
          <a:lstStyle/>
          <a:p>
            <a:r>
              <a:rPr lang="en-GB" dirty="0"/>
              <a:t>Investment &amp; Stewardship Policy (ISP): sustainability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E812D-30E4-4939-860B-FC937B85B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079171-E141-40A5-9FA4-D6052209465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solidFill>
                  <a:schemeClr val="accent3"/>
                </a:solidFill>
                <a:latin typeface="Arial"/>
                <a:cs typeface="Arial"/>
              </a:rPr>
              <a:t>Sustainability outcomes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/>
                <a:cs typeface="Arial"/>
              </a:rPr>
              <a:t>There are 6 CORE outcomes-related indicators in </a:t>
            </a:r>
            <a:r>
              <a:rPr lang="en-GB" sz="1600" dirty="0"/>
              <a:t>the ISP module</a:t>
            </a:r>
            <a:endParaRPr lang="en-GB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600" dirty="0"/>
              <a:t>A separate Sustainability Outcomes module – entirely PLUS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All of the sustainability outcomes indicators are aligned with the SDG paper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5845B-8AA3-4B0C-8B77-D9CD5395F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B3D6D62-770D-4A03-AB63-5CBA935EDD21}" type="slidenum">
              <a:rPr lang="en-GB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GB" sz="800"/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BDBE43FD-6358-4B71-9267-85921FA984F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alphaModFix amt="85000"/>
          </a:blip>
          <a:stretch/>
        </p:blipFill>
        <p:spPr>
          <a:xfrm>
            <a:off x="5314950" y="2786032"/>
            <a:ext cx="3167063" cy="241464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AE78B5-E1D5-4D3A-9999-47B58C0A053C}"/>
              </a:ext>
            </a:extLst>
          </p:cNvPr>
          <p:cNvSpPr/>
          <p:nvPr/>
        </p:nvSpPr>
        <p:spPr>
          <a:xfrm>
            <a:off x="977900" y="5884135"/>
            <a:ext cx="7545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The indicators are aligned with the PRI’s paper </a:t>
            </a:r>
            <a:r>
              <a:rPr lang="en-GB" sz="1200" i="1" u="sng" dirty="0">
                <a:hlinkClick r:id="rId4" tooltip="Investing with SDG outcomes: a five-part framework"/>
              </a:rPr>
              <a:t>Investing with SDG outcomes: a five-part framework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518810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83E2-392E-4C2C-AEC6-E1FE83DE4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Listed equity and Fixed income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70F4D-981D-426B-B624-AFFD568A9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Mandatory to report on if either 10% of AUM, or US$10bn or more, is directly invested in the asset class in the reporting year and implement responsible investment for at least some of those assets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69D9A78D-4404-49B9-9BA6-061E82276555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796347039"/>
              </p:ext>
            </p:extLst>
          </p:nvPr>
        </p:nvGraphicFramePr>
        <p:xfrm>
          <a:off x="620486" y="1844073"/>
          <a:ext cx="6013449" cy="417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8230F-02C5-4C57-8D1C-74D0DBF25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B3D6D62-770D-4A03-AB63-5CBA935EDD21}" type="slidenum">
              <a:rPr lang="en-GB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GB" sz="800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8979409C-A88F-4A85-961B-44AF779D85E7}"/>
              </a:ext>
            </a:extLst>
          </p:cNvPr>
          <p:cNvSpPr txBox="1">
            <a:spLocks/>
          </p:cNvSpPr>
          <p:nvPr/>
        </p:nvSpPr>
        <p:spPr>
          <a:xfrm>
            <a:off x="6753223" y="2397791"/>
            <a:ext cx="1729469" cy="103121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400">
                <a:solidFill>
                  <a:schemeClr val="accent3"/>
                </a:solidFill>
              </a:rPr>
              <a:t>Listed Equity</a:t>
            </a:r>
          </a:p>
          <a:p>
            <a:pPr algn="ctr"/>
            <a:r>
              <a:rPr lang="en-GB" sz="4000">
                <a:solidFill>
                  <a:srgbClr val="FA961E"/>
                </a:solidFill>
              </a:rPr>
              <a:t>-52% 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915D0FE-7FD3-41E8-895C-CF03F384D6BB}"/>
              </a:ext>
            </a:extLst>
          </p:cNvPr>
          <p:cNvSpPr txBox="1">
            <a:spLocks/>
          </p:cNvSpPr>
          <p:nvPr/>
        </p:nvSpPr>
        <p:spPr>
          <a:xfrm>
            <a:off x="6753225" y="4176691"/>
            <a:ext cx="1729468" cy="103121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400">
                <a:solidFill>
                  <a:schemeClr val="accent3"/>
                </a:solidFill>
              </a:rPr>
              <a:t>Fixed income</a:t>
            </a:r>
          </a:p>
          <a:p>
            <a:pPr algn="ctr"/>
            <a:r>
              <a:rPr lang="en-GB" sz="4000">
                <a:solidFill>
                  <a:srgbClr val="FA961E"/>
                </a:solidFill>
              </a:rPr>
              <a:t>-39% </a:t>
            </a:r>
          </a:p>
        </p:txBody>
      </p:sp>
    </p:spTree>
    <p:extLst>
      <p:ext uri="{BB962C8B-B14F-4D97-AF65-F5344CB8AC3E}">
        <p14:creationId xmlns:p14="http://schemas.microsoft.com/office/powerpoint/2010/main" val="257454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83E2-392E-4C2C-AEC6-E1FE83DE4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GB"/>
              <a:t>Alternatives: Private equity, Real estate and Infrastructure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70F4D-981D-426B-B624-AFFD568A9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Mandatory to report on if either 10% of AUM, or US$10bn or more, is directly invested in the asset class in the reporting year and implement responsible investment for at least some of those assets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69D9A78D-4404-49B9-9BA6-061E82276555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842611662"/>
              </p:ext>
            </p:extLst>
          </p:nvPr>
        </p:nvGraphicFramePr>
        <p:xfrm>
          <a:off x="620486" y="1844073"/>
          <a:ext cx="6013449" cy="417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8230F-02C5-4C57-8D1C-74D0DBF25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B3D6D62-770D-4A03-AB63-5CBA935EDD21}" type="slidenum">
              <a:rPr lang="en-GB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GB" sz="80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557738-3777-4F5E-97B8-C9C5C7D6720C}"/>
              </a:ext>
            </a:extLst>
          </p:cNvPr>
          <p:cNvSpPr txBox="1">
            <a:spLocks/>
          </p:cNvSpPr>
          <p:nvPr/>
        </p:nvSpPr>
        <p:spPr>
          <a:xfrm>
            <a:off x="6674756" y="3435134"/>
            <a:ext cx="1848758" cy="95735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400">
                <a:solidFill>
                  <a:schemeClr val="accent3"/>
                </a:solidFill>
              </a:rPr>
              <a:t>Real Estate</a:t>
            </a:r>
          </a:p>
          <a:p>
            <a:pPr algn="ctr"/>
            <a:r>
              <a:rPr lang="en-GB" sz="4000">
                <a:solidFill>
                  <a:srgbClr val="FA961E"/>
                </a:solidFill>
              </a:rPr>
              <a:t>-56% 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D2D009F8-9075-4A02-BE97-A1336C6FDEC3}"/>
              </a:ext>
            </a:extLst>
          </p:cNvPr>
          <p:cNvSpPr txBox="1">
            <a:spLocks/>
          </p:cNvSpPr>
          <p:nvPr/>
        </p:nvSpPr>
        <p:spPr>
          <a:xfrm>
            <a:off x="6674757" y="4678008"/>
            <a:ext cx="1776640" cy="10515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400">
                <a:solidFill>
                  <a:schemeClr val="accent3"/>
                </a:solidFill>
              </a:rPr>
              <a:t>Infrastructure</a:t>
            </a:r>
          </a:p>
          <a:p>
            <a:pPr algn="ctr"/>
            <a:r>
              <a:rPr lang="en-GB" sz="4000">
                <a:solidFill>
                  <a:srgbClr val="FA961E"/>
                </a:solidFill>
              </a:rPr>
              <a:t>-56%</a:t>
            </a: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6807E0BC-AE8E-40F8-8123-5F73288D78E8}"/>
              </a:ext>
            </a:extLst>
          </p:cNvPr>
          <p:cNvSpPr txBox="1">
            <a:spLocks/>
          </p:cNvSpPr>
          <p:nvPr/>
        </p:nvSpPr>
        <p:spPr>
          <a:xfrm>
            <a:off x="6674756" y="2082214"/>
            <a:ext cx="1848758" cy="106740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400">
                <a:solidFill>
                  <a:schemeClr val="accent3"/>
                </a:solidFill>
              </a:rPr>
              <a:t>Private Equity</a:t>
            </a:r>
          </a:p>
          <a:p>
            <a:pPr algn="ctr"/>
            <a:r>
              <a:rPr lang="en-GB" sz="4000">
                <a:solidFill>
                  <a:srgbClr val="FA961E"/>
                </a:solidFill>
              </a:rPr>
              <a:t>-54% </a:t>
            </a:r>
          </a:p>
        </p:txBody>
      </p:sp>
    </p:spTree>
    <p:extLst>
      <p:ext uri="{BB962C8B-B14F-4D97-AF65-F5344CB8AC3E}">
        <p14:creationId xmlns:p14="http://schemas.microsoft.com/office/powerpoint/2010/main" val="254235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B1E1-CB94-4BDA-A32A-DECD1370F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Alternatives: Hedge funds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AC8E0B-A930-4159-8D15-FB39440F6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Mandatory to report on if either 10% of AUM, or US$10bn or more, is directly invested in hedge funds in the reporting year and implement responsible investment for at least some of those assets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64FA7-66EF-486C-8B0D-CC13079C6B0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2DAB5-7502-413C-BF41-86D5B378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4C9E4E3F-DB3B-42CE-A28C-43FDEC2D6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294631"/>
              </p:ext>
            </p:extLst>
          </p:nvPr>
        </p:nvGraphicFramePr>
        <p:xfrm>
          <a:off x="620486" y="1825626"/>
          <a:ext cx="5973867" cy="433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8">
            <a:extLst>
              <a:ext uri="{FF2B5EF4-FFF2-40B4-BE49-F238E27FC236}">
                <a16:creationId xmlns:a16="http://schemas.microsoft.com/office/drawing/2014/main" id="{B40C518C-9899-42F2-997E-BBA11C2D1AFA}"/>
              </a:ext>
            </a:extLst>
          </p:cNvPr>
          <p:cNvSpPr txBox="1">
            <a:spLocks/>
          </p:cNvSpPr>
          <p:nvPr/>
        </p:nvSpPr>
        <p:spPr>
          <a:xfrm>
            <a:off x="6635174" y="2820360"/>
            <a:ext cx="1888340" cy="74507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rgbClr val="FA961E"/>
                </a:solidFill>
              </a:rPr>
              <a:t>-19% </a:t>
            </a:r>
          </a:p>
        </p:txBody>
      </p:sp>
      <p:pic>
        <p:nvPicPr>
          <p:cNvPr id="9" name="Graphic 8" descr="Downward trend">
            <a:extLst>
              <a:ext uri="{FF2B5EF4-FFF2-40B4-BE49-F238E27FC236}">
                <a16:creationId xmlns:a16="http://schemas.microsoft.com/office/drawing/2014/main" id="{705A6301-2EE1-4419-BB6F-52ABB286A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0237" y="3294568"/>
            <a:ext cx="1618213" cy="16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F333A1-FEAA-41FF-9366-F04C01709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B039B8-FFAC-4748-A649-45E34E903D9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81574" y="1356023"/>
            <a:ext cx="7862205" cy="41459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Investor reporting framework overview: snapshot and timelines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Key changes to 2021 investor reporting framework and modules overview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Assessment methodology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Navigating the new reporting platform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Resources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Q&amp;A session 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  <a:p>
            <a:pPr marL="0" indent="0">
              <a:lnSpc>
                <a:spcPct val="150000"/>
              </a:lnSpc>
              <a:buNone/>
            </a:pPr>
            <a:endParaRPr lang="en-GB" sz="1600" dirty="0"/>
          </a:p>
          <a:p>
            <a:pPr marL="457200" lvl="1" indent="0">
              <a:lnSpc>
                <a:spcPct val="150000"/>
              </a:lnSpc>
              <a:buNone/>
            </a:pPr>
            <a:br>
              <a:rPr lang="en-GB" sz="1100" dirty="0"/>
            </a:br>
            <a:r>
              <a:rPr lang="en-GB" sz="1100" dirty="0"/>
              <a:t>	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2A3745-1BB2-450F-9E77-31AB74600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650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6DFB-11BC-4416-9FF9-328620242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Selection, Appointment and Monitoring (SAM)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1CBDA-76CB-4135-884B-71C336431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Mandatory to report on if either 10% of AUM, or US$10bn or more, is indirectly (externally) invested in an asset class in the reporting year and implement responsible investment for at least some of those assets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5FD33-834E-44B8-86A3-CA29B1124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83E376DA-D786-4740-A974-148064690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47829"/>
              </p:ext>
            </p:extLst>
          </p:nvPr>
        </p:nvGraphicFramePr>
        <p:xfrm>
          <a:off x="620712" y="1838629"/>
          <a:ext cx="6000630" cy="4322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8">
            <a:extLst>
              <a:ext uri="{FF2B5EF4-FFF2-40B4-BE49-F238E27FC236}">
                <a16:creationId xmlns:a16="http://schemas.microsoft.com/office/drawing/2014/main" id="{45A33FC8-73AE-4883-A2F6-0CB1407E1420}"/>
              </a:ext>
            </a:extLst>
          </p:cNvPr>
          <p:cNvSpPr txBox="1">
            <a:spLocks/>
          </p:cNvSpPr>
          <p:nvPr/>
        </p:nvSpPr>
        <p:spPr>
          <a:xfrm>
            <a:off x="6621343" y="2717891"/>
            <a:ext cx="2104488" cy="143997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rgbClr val="FA961E"/>
                </a:solidFill>
              </a:rPr>
              <a:t>-15% </a:t>
            </a:r>
          </a:p>
        </p:txBody>
      </p:sp>
      <p:pic>
        <p:nvPicPr>
          <p:cNvPr id="9" name="Graphic 8" descr="Downward trend">
            <a:extLst>
              <a:ext uri="{FF2B5EF4-FFF2-40B4-BE49-F238E27FC236}">
                <a16:creationId xmlns:a16="http://schemas.microsoft.com/office/drawing/2014/main" id="{FB24DCDA-F640-40AD-846E-1821906E4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4480" y="3348755"/>
            <a:ext cx="1618213" cy="16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8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30F7-CA65-426E-B319-970D2CEB9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Sustainability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D9ADC-A963-48B2-BBEB-D98F4C20E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Introduces a new focus which goes beyond financially material ESG analysis and incorporation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CACB7-0B68-4BC1-BFD5-5B89755CE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06464573-32F6-43C8-BA2E-1D1F57641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763343"/>
              </p:ext>
            </p:extLst>
          </p:nvPr>
        </p:nvGraphicFramePr>
        <p:xfrm>
          <a:off x="619806" y="1825628"/>
          <a:ext cx="6009594" cy="433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le 8">
            <a:extLst>
              <a:ext uri="{FF2B5EF4-FFF2-40B4-BE49-F238E27FC236}">
                <a16:creationId xmlns:a16="http://schemas.microsoft.com/office/drawing/2014/main" id="{68CBD43B-C399-494E-81F0-1476A375862C}"/>
              </a:ext>
            </a:extLst>
          </p:cNvPr>
          <p:cNvSpPr txBox="1">
            <a:spLocks/>
          </p:cNvSpPr>
          <p:nvPr/>
        </p:nvSpPr>
        <p:spPr>
          <a:xfrm>
            <a:off x="6753225" y="2729524"/>
            <a:ext cx="1872343" cy="1398952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AF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GB" sz="24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4400">
                <a:solidFill>
                  <a:schemeClr val="bg1">
                    <a:lumMod val="65000"/>
                  </a:schemeClr>
                </a:solidFill>
              </a:rPr>
              <a:t>32</a:t>
            </a:r>
          </a:p>
          <a:p>
            <a:pPr algn="ctr"/>
            <a:r>
              <a:rPr lang="en-GB" sz="2000">
                <a:solidFill>
                  <a:schemeClr val="bg1">
                    <a:lumMod val="65000"/>
                  </a:schemeClr>
                </a:solidFill>
              </a:rPr>
              <a:t>indicators</a:t>
            </a:r>
            <a:endParaRPr lang="en-GB" sz="3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6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27C-9173-47DD-BFFA-29910F0A0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Assessment methodology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5D7CA-D7A4-4D98-8646-6864A59D6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14351-22F0-4A70-89BE-2E21E42EF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70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38D2A48-C2A0-48A9-AA61-49AC269C6406}"/>
              </a:ext>
            </a:extLst>
          </p:cNvPr>
          <p:cNvSpPr/>
          <p:nvPr/>
        </p:nvSpPr>
        <p:spPr>
          <a:xfrm>
            <a:off x="5394205" y="2719396"/>
            <a:ext cx="1214488" cy="524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6BE250-5B69-481F-8A90-C193E1BBED26}"/>
              </a:ext>
            </a:extLst>
          </p:cNvPr>
          <p:cNvSpPr/>
          <p:nvPr/>
        </p:nvSpPr>
        <p:spPr>
          <a:xfrm>
            <a:off x="5394205" y="2064088"/>
            <a:ext cx="1214488" cy="524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1C1501-83BE-4C6D-A621-F38A7A4C289E}"/>
              </a:ext>
            </a:extLst>
          </p:cNvPr>
          <p:cNvSpPr/>
          <p:nvPr/>
        </p:nvSpPr>
        <p:spPr>
          <a:xfrm>
            <a:off x="6193207" y="4789987"/>
            <a:ext cx="1386456" cy="84108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FC5ED-7795-4351-B469-0E280E3FAC72}"/>
              </a:ext>
            </a:extLst>
          </p:cNvPr>
          <p:cNvSpPr/>
          <p:nvPr/>
        </p:nvSpPr>
        <p:spPr>
          <a:xfrm>
            <a:off x="6177988" y="3876589"/>
            <a:ext cx="1386456" cy="84108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A183B-06C2-4960-AA11-9725704C0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new assessment process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3102EE-618A-4F65-B547-A9ABB26D2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PRI assessment is changing in 2021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3B04E8-33D0-4933-A1C9-C75EF4838E7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0485" y="5736819"/>
            <a:ext cx="7862207" cy="424315"/>
          </a:xfrm>
        </p:spPr>
        <p:txBody>
          <a:bodyPr/>
          <a:lstStyle/>
          <a:p>
            <a:pPr marL="0" indent="0">
              <a:buNone/>
            </a:pPr>
            <a:r>
              <a:rPr lang="en-US" sz="1200" i="1"/>
              <a:t>*Percentage calculated as total points achieved/total points available (only considering indicators applicable for the signatory) in the module</a:t>
            </a:r>
            <a:endParaRPr lang="en-GB" sz="1200" i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FB43D-8222-44DD-A643-3A0F8CC6C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621" name="Freeform 34">
            <a:extLst>
              <a:ext uri="{FF2B5EF4-FFF2-40B4-BE49-F238E27FC236}">
                <a16:creationId xmlns:a16="http://schemas.microsoft.com/office/drawing/2014/main" id="{0957D188-A08E-4F9B-B9C7-D0CD76434642}"/>
              </a:ext>
            </a:extLst>
          </p:cNvPr>
          <p:cNvSpPr>
            <a:spLocks/>
          </p:cNvSpPr>
          <p:nvPr/>
        </p:nvSpPr>
        <p:spPr bwMode="auto">
          <a:xfrm>
            <a:off x="4291800" y="3596555"/>
            <a:ext cx="2093798" cy="1812278"/>
          </a:xfrm>
          <a:custGeom>
            <a:avLst/>
            <a:gdLst>
              <a:gd name="T0" fmla="*/ 0 w 904"/>
              <a:gd name="T1" fmla="*/ 68 h 782"/>
              <a:gd name="T2" fmla="*/ 190 w 904"/>
              <a:gd name="T3" fmla="*/ 770 h 782"/>
              <a:gd name="T4" fmla="*/ 342 w 904"/>
              <a:gd name="T5" fmla="*/ 754 h 782"/>
              <a:gd name="T6" fmla="*/ 904 w 904"/>
              <a:gd name="T7" fmla="*/ 0 h 782"/>
              <a:gd name="T8" fmla="*/ 0 w 904"/>
              <a:gd name="T9" fmla="*/ 68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782">
                <a:moveTo>
                  <a:pt x="0" y="68"/>
                </a:moveTo>
                <a:cubicBezTo>
                  <a:pt x="190" y="770"/>
                  <a:pt x="190" y="770"/>
                  <a:pt x="190" y="770"/>
                </a:cubicBezTo>
                <a:cubicBezTo>
                  <a:pt x="190" y="770"/>
                  <a:pt x="270" y="782"/>
                  <a:pt x="342" y="754"/>
                </a:cubicBezTo>
                <a:cubicBezTo>
                  <a:pt x="904" y="0"/>
                  <a:pt x="904" y="0"/>
                  <a:pt x="904" y="0"/>
                </a:cubicBezTo>
                <a:cubicBezTo>
                  <a:pt x="904" y="0"/>
                  <a:pt x="314" y="88"/>
                  <a:pt x="0" y="6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8000"/>
                </a:schemeClr>
              </a:gs>
              <a:gs pos="67000">
                <a:schemeClr val="bg1">
                  <a:shade val="100000"/>
                  <a:satMod val="11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00DE2-2DCB-4211-9F9E-C5E05EE025FC}"/>
              </a:ext>
            </a:extLst>
          </p:cNvPr>
          <p:cNvSpPr txBox="1"/>
          <p:nvPr/>
        </p:nvSpPr>
        <p:spPr>
          <a:xfrm>
            <a:off x="3206164" y="1792779"/>
            <a:ext cx="3057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j-lt"/>
              </a:rPr>
              <a:t>Previous assessment process</a:t>
            </a:r>
            <a:endParaRPr lang="en-GB" sz="120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4CF8E7-CEAC-45F5-A1CD-C6B150606639}"/>
              </a:ext>
            </a:extLst>
          </p:cNvPr>
          <p:cNvSpPr txBox="1"/>
          <p:nvPr/>
        </p:nvSpPr>
        <p:spPr>
          <a:xfrm>
            <a:off x="3197318" y="3529097"/>
            <a:ext cx="325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+mj-lt"/>
              </a:rPr>
              <a:t>New assessment process</a:t>
            </a:r>
            <a:endParaRPr lang="en-GB" sz="160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DBB25-CAE1-47F0-96A4-FF688C35BE3B}"/>
              </a:ext>
            </a:extLst>
          </p:cNvPr>
          <p:cNvGrpSpPr/>
          <p:nvPr/>
        </p:nvGrpSpPr>
        <p:grpSpPr>
          <a:xfrm>
            <a:off x="2958300" y="2064595"/>
            <a:ext cx="3650395" cy="524051"/>
            <a:chOff x="620485" y="3277637"/>
            <a:chExt cx="4619362" cy="950983"/>
          </a:xfrm>
          <a:solidFill>
            <a:schemeClr val="accent2"/>
          </a:solidFill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98AA931F-6D19-4CB9-8089-EFC83CB9B998}"/>
                </a:ext>
              </a:extLst>
            </p:cNvPr>
            <p:cNvSpPr/>
            <p:nvPr/>
          </p:nvSpPr>
          <p:spPr>
            <a:xfrm>
              <a:off x="2157349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A6080FF2-4869-448F-A0C2-896A95062C7D}"/>
                </a:ext>
              </a:extLst>
            </p:cNvPr>
            <p:cNvSpPr/>
            <p:nvPr/>
          </p:nvSpPr>
          <p:spPr>
            <a:xfrm>
              <a:off x="620485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07196C-EA02-44EA-BBF7-C53C10EEE2C1}"/>
                </a:ext>
              </a:extLst>
            </p:cNvPr>
            <p:cNvSpPr txBox="1"/>
            <p:nvPr/>
          </p:nvSpPr>
          <p:spPr>
            <a:xfrm>
              <a:off x="2339321" y="3499543"/>
              <a:ext cx="1285896" cy="44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solidFill>
                    <a:schemeClr val="bg1"/>
                  </a:solidFill>
                  <a:cs typeface="Arial" pitchFamily="34" charset="0"/>
                </a:rPr>
                <a:t>Percentage</a:t>
              </a:r>
              <a:endParaRPr lang="ko-KR" altLang="en-US" sz="11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C1028B-4BAA-48EC-940D-089486738FFB}"/>
                </a:ext>
              </a:extLst>
            </p:cNvPr>
            <p:cNvSpPr txBox="1"/>
            <p:nvPr/>
          </p:nvSpPr>
          <p:spPr>
            <a:xfrm>
              <a:off x="3876185" y="3385647"/>
              <a:ext cx="1363662" cy="726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solidFill>
                    <a:schemeClr val="bg1"/>
                  </a:solidFill>
                  <a:cs typeface="Arial" pitchFamily="34" charset="0"/>
                </a:rPr>
                <a:t>Module grading</a:t>
              </a:r>
              <a:endParaRPr lang="ko-KR" altLang="en-US" sz="11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F18B99-84F4-46A5-B216-AA0CB645F3BB}"/>
                </a:ext>
              </a:extLst>
            </p:cNvPr>
            <p:cNvSpPr txBox="1"/>
            <p:nvPr/>
          </p:nvSpPr>
          <p:spPr>
            <a:xfrm>
              <a:off x="754790" y="3536209"/>
              <a:ext cx="1320460" cy="44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solidFill>
                    <a:schemeClr val="bg1"/>
                  </a:solidFill>
                  <a:cs typeface="Arial" pitchFamily="34" charset="0"/>
                </a:rPr>
                <a:t>3 stars max</a:t>
              </a:r>
              <a:endParaRPr lang="ko-KR" altLang="en-US" sz="11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5DD95-4EE4-4B12-9163-AD293CEE4445}"/>
              </a:ext>
            </a:extLst>
          </p:cNvPr>
          <p:cNvGrpSpPr/>
          <p:nvPr/>
        </p:nvGrpSpPr>
        <p:grpSpPr>
          <a:xfrm>
            <a:off x="2098179" y="3876589"/>
            <a:ext cx="5387254" cy="841085"/>
            <a:chOff x="620485" y="3277637"/>
            <a:chExt cx="6097719" cy="950983"/>
          </a:xfrm>
        </p:grpSpPr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67EA7A6E-D923-47D1-85AD-99579FD915C0}"/>
                </a:ext>
              </a:extLst>
            </p:cNvPr>
            <p:cNvSpPr/>
            <p:nvPr/>
          </p:nvSpPr>
          <p:spPr>
            <a:xfrm>
              <a:off x="3702982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1EAB4B9-0AF1-4775-9FD1-DC15C07DDB5D}"/>
                </a:ext>
              </a:extLst>
            </p:cNvPr>
            <p:cNvSpPr/>
            <p:nvPr/>
          </p:nvSpPr>
          <p:spPr>
            <a:xfrm>
              <a:off x="2157349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C9A5AB6C-153D-4032-97A5-7CC436D6FAC6}"/>
                </a:ext>
              </a:extLst>
            </p:cNvPr>
            <p:cNvSpPr/>
            <p:nvPr/>
          </p:nvSpPr>
          <p:spPr>
            <a:xfrm>
              <a:off x="620485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2F29AF-8E82-4A87-B1D2-0922D53887E0}"/>
                </a:ext>
              </a:extLst>
            </p:cNvPr>
            <p:cNvSpPr txBox="1"/>
            <p:nvPr/>
          </p:nvSpPr>
          <p:spPr>
            <a:xfrm>
              <a:off x="2339321" y="3498346"/>
              <a:ext cx="1285896" cy="52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Variable weightings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39E1CA-538F-4A08-AE42-83F40C6A4032}"/>
                </a:ext>
              </a:extLst>
            </p:cNvPr>
            <p:cNvSpPr txBox="1"/>
            <p:nvPr/>
          </p:nvSpPr>
          <p:spPr>
            <a:xfrm>
              <a:off x="3876185" y="3602743"/>
              <a:ext cx="1292052" cy="31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Percentage*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57F8B3-C714-454A-9D14-B0AD326A41C2}"/>
                </a:ext>
              </a:extLst>
            </p:cNvPr>
            <p:cNvSpPr txBox="1"/>
            <p:nvPr/>
          </p:nvSpPr>
          <p:spPr>
            <a:xfrm>
              <a:off x="5434028" y="3498346"/>
              <a:ext cx="1284176" cy="52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Module level stars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BBEA91-9A93-47E7-8D4D-B65730388944}"/>
                </a:ext>
              </a:extLst>
            </p:cNvPr>
            <p:cNvSpPr txBox="1"/>
            <p:nvPr/>
          </p:nvSpPr>
          <p:spPr>
            <a:xfrm>
              <a:off x="786741" y="3498346"/>
              <a:ext cx="1288511" cy="52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100 points/ question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D5CDB4-9915-4AD7-B7BE-6DA7176AA331}"/>
              </a:ext>
            </a:extLst>
          </p:cNvPr>
          <p:cNvGrpSpPr/>
          <p:nvPr/>
        </p:nvGrpSpPr>
        <p:grpSpPr>
          <a:xfrm>
            <a:off x="2958300" y="2720008"/>
            <a:ext cx="3650395" cy="524051"/>
            <a:chOff x="620485" y="3277637"/>
            <a:chExt cx="4619362" cy="950983"/>
          </a:xfrm>
          <a:solidFill>
            <a:schemeClr val="accent2"/>
          </a:solidFill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04DF0A1E-346C-476F-BBD3-AFD22596C310}"/>
                </a:ext>
              </a:extLst>
            </p:cNvPr>
            <p:cNvSpPr/>
            <p:nvPr/>
          </p:nvSpPr>
          <p:spPr>
            <a:xfrm>
              <a:off x="2157349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8FAEE179-43ED-45B2-92B4-D3A4E1EE256D}"/>
                </a:ext>
              </a:extLst>
            </p:cNvPr>
            <p:cNvSpPr/>
            <p:nvPr/>
          </p:nvSpPr>
          <p:spPr>
            <a:xfrm>
              <a:off x="620485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C6DE29-7DD5-4116-A3D9-670A425CD127}"/>
                </a:ext>
              </a:extLst>
            </p:cNvPr>
            <p:cNvSpPr txBox="1"/>
            <p:nvPr/>
          </p:nvSpPr>
          <p:spPr>
            <a:xfrm>
              <a:off x="2339321" y="3499543"/>
              <a:ext cx="1285896" cy="44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solidFill>
                    <a:schemeClr val="bg1"/>
                  </a:solidFill>
                  <a:cs typeface="Arial" pitchFamily="34" charset="0"/>
                </a:rPr>
                <a:t>0-100%</a:t>
              </a:r>
              <a:endParaRPr lang="ko-KR" altLang="en-US" sz="11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DFD3E-D1C7-4E9E-BA90-21846F47E0CF}"/>
                </a:ext>
              </a:extLst>
            </p:cNvPr>
            <p:cNvSpPr txBox="1"/>
            <p:nvPr/>
          </p:nvSpPr>
          <p:spPr>
            <a:xfrm>
              <a:off x="3876185" y="3530088"/>
              <a:ext cx="1363662" cy="440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solidFill>
                    <a:schemeClr val="bg1"/>
                  </a:solidFill>
                  <a:cs typeface="Arial" pitchFamily="34" charset="0"/>
                </a:rPr>
                <a:t>E-A+</a:t>
              </a:r>
              <a:endParaRPr lang="ko-KR" altLang="en-US" sz="11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7DD354-CA8B-4692-ADC9-A3E70EBEEE29}"/>
                </a:ext>
              </a:extLst>
            </p:cNvPr>
            <p:cNvSpPr txBox="1"/>
            <p:nvPr/>
          </p:nvSpPr>
          <p:spPr>
            <a:xfrm>
              <a:off x="754790" y="3536208"/>
              <a:ext cx="1320460" cy="44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solidFill>
                    <a:schemeClr val="bg1"/>
                  </a:solidFill>
                  <a:cs typeface="Arial" pitchFamily="34" charset="0"/>
                </a:rPr>
                <a:t>0-3 stars</a:t>
              </a:r>
              <a:endParaRPr lang="ko-KR" altLang="en-US" sz="11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65A794-52E2-4B9D-B2BC-15B2CE75D3E1}"/>
              </a:ext>
            </a:extLst>
          </p:cNvPr>
          <p:cNvGrpSpPr/>
          <p:nvPr/>
        </p:nvGrpSpPr>
        <p:grpSpPr>
          <a:xfrm>
            <a:off x="2098179" y="4790285"/>
            <a:ext cx="5455865" cy="841085"/>
            <a:chOff x="620485" y="3277637"/>
            <a:chExt cx="6175379" cy="950983"/>
          </a:xfrm>
        </p:grpSpPr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4E3805-B9F7-4EB7-86D1-EDDA5E8D05D4}"/>
                </a:ext>
              </a:extLst>
            </p:cNvPr>
            <p:cNvSpPr/>
            <p:nvPr/>
          </p:nvSpPr>
          <p:spPr>
            <a:xfrm>
              <a:off x="3702982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6B0E3FA1-8C7C-4180-B9ED-2DF1E44EFAEB}"/>
                </a:ext>
              </a:extLst>
            </p:cNvPr>
            <p:cNvSpPr/>
            <p:nvPr/>
          </p:nvSpPr>
          <p:spPr>
            <a:xfrm>
              <a:off x="2157349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1B20C183-654A-4A61-9F8F-1D189161CCA3}"/>
                </a:ext>
              </a:extLst>
            </p:cNvPr>
            <p:cNvSpPr/>
            <p:nvPr/>
          </p:nvSpPr>
          <p:spPr>
            <a:xfrm>
              <a:off x="620485" y="3277637"/>
              <a:ext cx="1695654" cy="950983"/>
            </a:xfrm>
            <a:custGeom>
              <a:avLst/>
              <a:gdLst/>
              <a:ahLst/>
              <a:cxnLst/>
              <a:rect l="l" t="t" r="r" b="b"/>
              <a:pathLst>
                <a:path w="2123381" h="648072">
                  <a:moveTo>
                    <a:pt x="0" y="0"/>
                  </a:moveTo>
                  <a:lnTo>
                    <a:pt x="1944216" y="0"/>
                  </a:lnTo>
                  <a:lnTo>
                    <a:pt x="1944216" y="220121"/>
                  </a:lnTo>
                  <a:lnTo>
                    <a:pt x="2123381" y="324037"/>
                  </a:lnTo>
                  <a:lnTo>
                    <a:pt x="1944216" y="427952"/>
                  </a:lnTo>
                  <a:lnTo>
                    <a:pt x="1944216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7CB5FE-2F10-45D5-92BC-F9CB1E7A53DA}"/>
                </a:ext>
              </a:extLst>
            </p:cNvPr>
            <p:cNvSpPr txBox="1"/>
            <p:nvPr/>
          </p:nvSpPr>
          <p:spPr>
            <a:xfrm>
              <a:off x="2339321" y="3582854"/>
              <a:ext cx="1363661" cy="34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x1, x1.5, x2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ED2D14-0C3E-4771-9967-1E042573F4A8}"/>
                </a:ext>
              </a:extLst>
            </p:cNvPr>
            <p:cNvSpPr txBox="1"/>
            <p:nvPr/>
          </p:nvSpPr>
          <p:spPr>
            <a:xfrm>
              <a:off x="3876185" y="3582854"/>
              <a:ext cx="1370189" cy="34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0-100%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8B39CC-14A6-4CEB-B288-F41E85BDC681}"/>
                </a:ext>
              </a:extLst>
            </p:cNvPr>
            <p:cNvSpPr txBox="1"/>
            <p:nvPr/>
          </p:nvSpPr>
          <p:spPr>
            <a:xfrm>
              <a:off x="5434028" y="3582854"/>
              <a:ext cx="1361836" cy="34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1-5 stars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BCF63AF-0AA9-4E32-9BD8-3831DFA6F4C6}"/>
                </a:ext>
              </a:extLst>
            </p:cNvPr>
            <p:cNvSpPr txBox="1"/>
            <p:nvPr/>
          </p:nvSpPr>
          <p:spPr>
            <a:xfrm>
              <a:off x="786741" y="3582854"/>
              <a:ext cx="1374788" cy="34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0-100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A9DD-FBCE-4ACF-9058-990702146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Assessment in the Reporting Framework modules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F6559-02F4-4E58-868E-7A780DCD4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indicator level assessment methodology is explained under each indicator in the offline version of the </a:t>
            </a:r>
            <a:r>
              <a:rPr lang="en-US">
                <a:hlinkClick r:id="rId2"/>
              </a:rPr>
              <a:t>Reporting Framework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E7203-2C69-427C-9611-08540016B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CF105F09-C4A9-45E0-800B-AAFF1B9AD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601537"/>
              </p:ext>
            </p:extLst>
          </p:nvPr>
        </p:nvGraphicFramePr>
        <p:xfrm>
          <a:off x="619580" y="1999925"/>
          <a:ext cx="7861300" cy="320711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10464">
                  <a:extLst>
                    <a:ext uri="{9D8B030D-6E8A-4147-A177-3AD203B41FA5}">
                      <a16:colId xmlns:a16="http://schemas.microsoft.com/office/drawing/2014/main" val="1060740104"/>
                    </a:ext>
                  </a:extLst>
                </a:gridCol>
                <a:gridCol w="6350836">
                  <a:extLst>
                    <a:ext uri="{9D8B030D-6E8A-4147-A177-3AD203B41FA5}">
                      <a16:colId xmlns:a16="http://schemas.microsoft.com/office/drawing/2014/main" val="828133125"/>
                    </a:ext>
                  </a:extLst>
                </a:gridCol>
              </a:tblGrid>
              <a:tr h="530401"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Assessment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9683" marR="59683" marT="30106" marB="3010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548508"/>
                  </a:ext>
                </a:extLst>
              </a:tr>
              <a:tr h="57966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Assessment criteria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9683" marR="59683" marT="30106" marB="3010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>
                          <a:effectLst/>
                        </a:rPr>
                        <a:t>Indicates the basis for assessment or “Not assessed”.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9683" marR="59683" marT="30106" marB="3010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673585"/>
                  </a:ext>
                </a:extLst>
              </a:tr>
              <a:tr h="6350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“Other” scored as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9683" marR="59683" marT="30106" marB="3010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>
                          <a:effectLst/>
                        </a:rPr>
                        <a:t>Indicates whether, and how, selecting “Other” as an answer option is scored.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9683" marR="59683" marT="30106" marB="3010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88208"/>
                  </a:ext>
                </a:extLst>
              </a:tr>
              <a:tr h="146182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Multiplier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9683" marR="59683" marT="30106" marB="3010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>
                          <a:effectLst/>
                        </a:rPr>
                        <a:t>All indicators have 100 points available to be scored within the initial phase of assessment. </a:t>
                      </a:r>
                    </a:p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>
                          <a:effectLst/>
                        </a:rPr>
                        <a:t>A multiplier is then applied, weighted according to the indicator’s importance relative to other indicators.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effectLst/>
                        </a:rPr>
                        <a:t>High importance indicators are weighted x2.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effectLst/>
                        </a:rPr>
                        <a:t>Moderate importance indicators are weighted x1.5.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effectLst/>
                        </a:rPr>
                        <a:t>Low importance indicators are weighted x1.</a:t>
                      </a:r>
                    </a:p>
                  </a:txBody>
                  <a:tcPr marL="59683" marR="59683" marT="30106" marB="3010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14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95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A791-86F2-4EE0-9FDC-5EE3FFFB0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Module level assessment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AEE6C-72EE-473C-B602-9DEBF24971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Moving away from the A+-E to a numerically based five-star grading system </a:t>
            </a:r>
            <a:r>
              <a:rPr lang="en-US"/>
              <a:t>to reflect that scores for the 2021 reporting cycle cannot be compared to previous years</a:t>
            </a:r>
            <a:endParaRPr lang="en-GB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0B82-FE51-4B2C-A849-3A20F3A2A5E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0486" y="1825627"/>
            <a:ext cx="7862207" cy="433550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endParaRPr lang="en-GB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0" indent="0">
              <a:buNone/>
            </a:pPr>
            <a:endParaRPr lang="en-GB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6319C-AB5D-4A83-A7B9-F3B016C2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AA15F-F2B2-4CA6-AECE-BD9383E23902}"/>
              </a:ext>
            </a:extLst>
          </p:cNvPr>
          <p:cNvSpPr/>
          <p:nvPr/>
        </p:nvSpPr>
        <p:spPr>
          <a:xfrm>
            <a:off x="1379542" y="5383576"/>
            <a:ext cx="63849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>
                <a:cs typeface="Arial"/>
              </a:rPr>
              <a:t>Allocated per module, with </a:t>
            </a:r>
            <a:r>
              <a:rPr lang="en-GB" b="1">
                <a:cs typeface="Arial"/>
              </a:rPr>
              <a:t>no overall organisation score</a:t>
            </a:r>
            <a:endParaRPr lang="en-US" b="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573FEA-DDA1-4559-8BFB-BEEB279FDF34}"/>
              </a:ext>
            </a:extLst>
          </p:cNvPr>
          <p:cNvGrpSpPr/>
          <p:nvPr/>
        </p:nvGrpSpPr>
        <p:grpSpPr>
          <a:xfrm>
            <a:off x="2041451" y="2045969"/>
            <a:ext cx="5020276" cy="2766061"/>
            <a:chOff x="1575603" y="2158269"/>
            <a:chExt cx="5020276" cy="27660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226361-ED7F-4FE6-82F7-78CF463F656C}"/>
                </a:ext>
              </a:extLst>
            </p:cNvPr>
            <p:cNvSpPr txBox="1"/>
            <p:nvPr/>
          </p:nvSpPr>
          <p:spPr>
            <a:xfrm>
              <a:off x="1575603" y="2288442"/>
              <a:ext cx="23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Best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EE5942-9D35-4A75-B1D9-0C2420201624}"/>
                </a:ext>
              </a:extLst>
            </p:cNvPr>
            <p:cNvSpPr txBox="1"/>
            <p:nvPr/>
          </p:nvSpPr>
          <p:spPr>
            <a:xfrm>
              <a:off x="1575603" y="3375554"/>
              <a:ext cx="2304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Middle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1F120B-D05E-4DFA-9795-C6E61C9B78AE}"/>
                </a:ext>
              </a:extLst>
            </p:cNvPr>
            <p:cNvSpPr txBox="1"/>
            <p:nvPr/>
          </p:nvSpPr>
          <p:spPr>
            <a:xfrm>
              <a:off x="1575603" y="4462665"/>
              <a:ext cx="2304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Little &amp; </a:t>
              </a:r>
              <a:r>
                <a:rPr lang="en-GB" sz="2400">
                  <a:solidFill>
                    <a:srgbClr val="FF0000"/>
                  </a:solidFill>
                </a:rPr>
                <a:t>no ESG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D391765-83EB-4DD9-89F4-C0177895A7DB}"/>
                </a:ext>
              </a:extLst>
            </p:cNvPr>
            <p:cNvGrpSpPr/>
            <p:nvPr/>
          </p:nvGrpSpPr>
          <p:grpSpPr>
            <a:xfrm>
              <a:off x="4064064" y="2158269"/>
              <a:ext cx="2529238" cy="527205"/>
              <a:chOff x="3967502" y="2244748"/>
              <a:chExt cx="2529238" cy="527205"/>
            </a:xfrm>
          </p:grpSpPr>
          <p:pic>
            <p:nvPicPr>
              <p:cNvPr id="8" name="Graphic 7" descr="Star">
                <a:extLst>
                  <a:ext uri="{FF2B5EF4-FFF2-40B4-BE49-F238E27FC236}">
                    <a16:creationId xmlns:a16="http://schemas.microsoft.com/office/drawing/2014/main" id="{89C0FA51-3EA9-45CC-A4F2-D8680AAF1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67502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13" name="Graphic 12" descr="Star">
                <a:extLst>
                  <a:ext uri="{FF2B5EF4-FFF2-40B4-BE49-F238E27FC236}">
                    <a16:creationId xmlns:a16="http://schemas.microsoft.com/office/drawing/2014/main" id="{D34D79AE-E256-4199-A227-6FF7E36CD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72861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14" name="Graphic 13" descr="Star">
                <a:extLst>
                  <a:ext uri="{FF2B5EF4-FFF2-40B4-BE49-F238E27FC236}">
                    <a16:creationId xmlns:a16="http://schemas.microsoft.com/office/drawing/2014/main" id="{1E8983DD-6919-4CC3-BD5A-F5B0503AD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78220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15" name="Graphic 14" descr="Star">
                <a:extLst>
                  <a:ext uri="{FF2B5EF4-FFF2-40B4-BE49-F238E27FC236}">
                    <a16:creationId xmlns:a16="http://schemas.microsoft.com/office/drawing/2014/main" id="{A561EC64-2BBA-4C47-85C9-10C73D0B3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486022" y="2247505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16" name="Graphic 15" descr="Star">
                <a:extLst>
                  <a:ext uri="{FF2B5EF4-FFF2-40B4-BE49-F238E27FC236}">
                    <a16:creationId xmlns:a16="http://schemas.microsoft.com/office/drawing/2014/main" id="{70DD3720-935F-4BD3-B748-E9C7C3AB4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991381" y="2244748"/>
                <a:ext cx="505359" cy="505359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5604CD-70CA-465A-B63A-6D5FD008D21D}"/>
                </a:ext>
              </a:extLst>
            </p:cNvPr>
            <p:cNvGrpSpPr/>
            <p:nvPr/>
          </p:nvGrpSpPr>
          <p:grpSpPr>
            <a:xfrm>
              <a:off x="4064064" y="2714306"/>
              <a:ext cx="2529238" cy="527205"/>
              <a:chOff x="3967502" y="2244748"/>
              <a:chExt cx="2529238" cy="527205"/>
            </a:xfrm>
          </p:grpSpPr>
          <p:pic>
            <p:nvPicPr>
              <p:cNvPr id="20" name="Graphic 19" descr="Star">
                <a:extLst>
                  <a:ext uri="{FF2B5EF4-FFF2-40B4-BE49-F238E27FC236}">
                    <a16:creationId xmlns:a16="http://schemas.microsoft.com/office/drawing/2014/main" id="{8E9B69F6-2101-4217-A527-31A18D500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67502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21" name="Graphic 20" descr="Star">
                <a:extLst>
                  <a:ext uri="{FF2B5EF4-FFF2-40B4-BE49-F238E27FC236}">
                    <a16:creationId xmlns:a16="http://schemas.microsoft.com/office/drawing/2014/main" id="{BA40A90B-715C-475C-B5E5-8E63FAEF6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72861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22" name="Graphic 21" descr="Star">
                <a:extLst>
                  <a:ext uri="{FF2B5EF4-FFF2-40B4-BE49-F238E27FC236}">
                    <a16:creationId xmlns:a16="http://schemas.microsoft.com/office/drawing/2014/main" id="{DD2021FE-6157-4C00-ABD8-08D5FE727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78220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23" name="Graphic 22" descr="Star">
                <a:extLst>
                  <a:ext uri="{FF2B5EF4-FFF2-40B4-BE49-F238E27FC236}">
                    <a16:creationId xmlns:a16="http://schemas.microsoft.com/office/drawing/2014/main" id="{797634E8-D706-429A-822A-6282791CB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486022" y="2247505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24" name="Graphic 23" descr="Star">
                <a:extLst>
                  <a:ext uri="{FF2B5EF4-FFF2-40B4-BE49-F238E27FC236}">
                    <a16:creationId xmlns:a16="http://schemas.microsoft.com/office/drawing/2014/main" id="{E103061B-9EFD-4665-8367-EAC09F921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91381" y="2244748"/>
                <a:ext cx="505359" cy="505359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4533DD-F880-4F83-80E2-77A73FC3AC09}"/>
                </a:ext>
              </a:extLst>
            </p:cNvPr>
            <p:cNvGrpSpPr/>
            <p:nvPr/>
          </p:nvGrpSpPr>
          <p:grpSpPr>
            <a:xfrm>
              <a:off x="4064064" y="3270343"/>
              <a:ext cx="2529238" cy="527205"/>
              <a:chOff x="3967502" y="2244748"/>
              <a:chExt cx="2529238" cy="527205"/>
            </a:xfrm>
          </p:grpSpPr>
          <p:pic>
            <p:nvPicPr>
              <p:cNvPr id="26" name="Graphic 25" descr="Star">
                <a:extLst>
                  <a:ext uri="{FF2B5EF4-FFF2-40B4-BE49-F238E27FC236}">
                    <a16:creationId xmlns:a16="http://schemas.microsoft.com/office/drawing/2014/main" id="{D320EBE8-9423-426A-9EEC-70D8C7706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67502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27" name="Graphic 26" descr="Star">
                <a:extLst>
                  <a:ext uri="{FF2B5EF4-FFF2-40B4-BE49-F238E27FC236}">
                    <a16:creationId xmlns:a16="http://schemas.microsoft.com/office/drawing/2014/main" id="{9F903584-DE11-499B-8327-3499F2B30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72861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28" name="Graphic 27" descr="Star">
                <a:extLst>
                  <a:ext uri="{FF2B5EF4-FFF2-40B4-BE49-F238E27FC236}">
                    <a16:creationId xmlns:a16="http://schemas.microsoft.com/office/drawing/2014/main" id="{FB2CD9F9-C722-4626-9E89-8CA23A690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78220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29" name="Graphic 28" descr="Star">
                <a:extLst>
                  <a:ext uri="{FF2B5EF4-FFF2-40B4-BE49-F238E27FC236}">
                    <a16:creationId xmlns:a16="http://schemas.microsoft.com/office/drawing/2014/main" id="{72BEEED0-93AA-4FF1-8DF7-D64A624C3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86022" y="2247505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30" name="Graphic 29" descr="Star">
                <a:extLst>
                  <a:ext uri="{FF2B5EF4-FFF2-40B4-BE49-F238E27FC236}">
                    <a16:creationId xmlns:a16="http://schemas.microsoft.com/office/drawing/2014/main" id="{0FAE3C1B-81B1-4AEE-9BF3-767B1A2DF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91381" y="2244748"/>
                <a:ext cx="505359" cy="505359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282C33-5CD7-4A50-BBF2-B5EED33B9EF8}"/>
                </a:ext>
              </a:extLst>
            </p:cNvPr>
            <p:cNvGrpSpPr/>
            <p:nvPr/>
          </p:nvGrpSpPr>
          <p:grpSpPr>
            <a:xfrm>
              <a:off x="4066641" y="4382418"/>
              <a:ext cx="2529238" cy="527205"/>
              <a:chOff x="3967502" y="2244748"/>
              <a:chExt cx="2529238" cy="527205"/>
            </a:xfrm>
          </p:grpSpPr>
          <p:pic>
            <p:nvPicPr>
              <p:cNvPr id="32" name="Graphic 31" descr="Star">
                <a:extLst>
                  <a:ext uri="{FF2B5EF4-FFF2-40B4-BE49-F238E27FC236}">
                    <a16:creationId xmlns:a16="http://schemas.microsoft.com/office/drawing/2014/main" id="{B59AC9FD-F25D-48DE-8644-DD8D3DE4A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67502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33" name="Graphic 32" descr="Star">
                <a:extLst>
                  <a:ext uri="{FF2B5EF4-FFF2-40B4-BE49-F238E27FC236}">
                    <a16:creationId xmlns:a16="http://schemas.microsoft.com/office/drawing/2014/main" id="{C5A2FA3C-67C0-40F0-9C30-7C9E320B5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72861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34" name="Graphic 33" descr="Star">
                <a:extLst>
                  <a:ext uri="{FF2B5EF4-FFF2-40B4-BE49-F238E27FC236}">
                    <a16:creationId xmlns:a16="http://schemas.microsoft.com/office/drawing/2014/main" id="{AB1284E5-338C-46FB-AE47-B7D940CB1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78220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35" name="Graphic 34" descr="Star">
                <a:extLst>
                  <a:ext uri="{FF2B5EF4-FFF2-40B4-BE49-F238E27FC236}">
                    <a16:creationId xmlns:a16="http://schemas.microsoft.com/office/drawing/2014/main" id="{B871F2DC-7C82-4D95-9B8C-399A7E4C4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86022" y="2247505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36" name="Graphic 35" descr="Star">
                <a:extLst>
                  <a:ext uri="{FF2B5EF4-FFF2-40B4-BE49-F238E27FC236}">
                    <a16:creationId xmlns:a16="http://schemas.microsoft.com/office/drawing/2014/main" id="{62B1B0B6-4E4B-438C-B02C-CB3FEDDB6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91381" y="2244748"/>
                <a:ext cx="505359" cy="505359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EBEA095-132D-4A3D-9263-466BA5A75FFD}"/>
                </a:ext>
              </a:extLst>
            </p:cNvPr>
            <p:cNvGrpSpPr/>
            <p:nvPr/>
          </p:nvGrpSpPr>
          <p:grpSpPr>
            <a:xfrm>
              <a:off x="4064064" y="3826380"/>
              <a:ext cx="2529238" cy="527205"/>
              <a:chOff x="3967502" y="2244748"/>
              <a:chExt cx="2529238" cy="527205"/>
            </a:xfrm>
          </p:grpSpPr>
          <p:pic>
            <p:nvPicPr>
              <p:cNvPr id="38" name="Graphic 37" descr="Star">
                <a:extLst>
                  <a:ext uri="{FF2B5EF4-FFF2-40B4-BE49-F238E27FC236}">
                    <a16:creationId xmlns:a16="http://schemas.microsoft.com/office/drawing/2014/main" id="{292A3859-668F-4982-A293-6E56D75C5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67502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39" name="Graphic 38" descr="Star">
                <a:extLst>
                  <a:ext uri="{FF2B5EF4-FFF2-40B4-BE49-F238E27FC236}">
                    <a16:creationId xmlns:a16="http://schemas.microsoft.com/office/drawing/2014/main" id="{A4C035BB-02B1-4E48-B1E2-F80E08AAA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72861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40" name="Graphic 39" descr="Star">
                <a:extLst>
                  <a:ext uri="{FF2B5EF4-FFF2-40B4-BE49-F238E27FC236}">
                    <a16:creationId xmlns:a16="http://schemas.microsoft.com/office/drawing/2014/main" id="{A73928F7-45CE-4127-959F-778ACB82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78220" y="2266594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41" name="Graphic 40" descr="Star">
                <a:extLst>
                  <a:ext uri="{FF2B5EF4-FFF2-40B4-BE49-F238E27FC236}">
                    <a16:creationId xmlns:a16="http://schemas.microsoft.com/office/drawing/2014/main" id="{8854230B-83E2-47A3-A8B6-8793E99AD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86022" y="2247505"/>
                <a:ext cx="505359" cy="505359"/>
              </a:xfrm>
              <a:prstGeom prst="rect">
                <a:avLst/>
              </a:prstGeom>
            </p:spPr>
          </p:pic>
          <p:pic>
            <p:nvPicPr>
              <p:cNvPr id="42" name="Graphic 41" descr="Star">
                <a:extLst>
                  <a:ext uri="{FF2B5EF4-FFF2-40B4-BE49-F238E27FC236}">
                    <a16:creationId xmlns:a16="http://schemas.microsoft.com/office/drawing/2014/main" id="{22D54FE6-3B1F-450D-BD04-4F86FFFCD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91381" y="2244748"/>
                <a:ext cx="505359" cy="5053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3330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C9CF-83B2-4479-A1AC-BDABEC087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 Black"/>
              </a:rPr>
              <a:t>Navigating the new reporting platform</a:t>
            </a:r>
            <a:endParaRPr lang="en-GB">
              <a:latin typeface="Arial Blac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8B078-4F75-43E9-A664-F9688535E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DF465-3AF5-4637-B13F-D69AD9BF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62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22FC3A-02DE-4B74-8199-68B25D198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Recommended steps to complete reporting</a:t>
            </a:r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104D7B8-90DC-41C6-8F11-FAB8059B5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Using available guidance on the dedicated reporting webpage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88CDF76-4ADE-468F-BEA9-6021A0D571D8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509365013"/>
              </p:ext>
            </p:extLst>
          </p:nvPr>
        </p:nvGraphicFramePr>
        <p:xfrm>
          <a:off x="619807" y="1825625"/>
          <a:ext cx="7862205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9E18-E549-4DEE-8128-8DEF15F3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AD013-2C05-4276-801F-22065E1CF327}"/>
              </a:ext>
            </a:extLst>
          </p:cNvPr>
          <p:cNvSpPr txBox="1"/>
          <p:nvPr/>
        </p:nvSpPr>
        <p:spPr>
          <a:xfrm>
            <a:off x="812801" y="20695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71844-9F63-4799-91E2-0E565672D36C}"/>
              </a:ext>
            </a:extLst>
          </p:cNvPr>
          <p:cNvSpPr txBox="1"/>
          <p:nvPr/>
        </p:nvSpPr>
        <p:spPr>
          <a:xfrm>
            <a:off x="1177204" y="28367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C6781-C815-44C9-8A5B-E0754447D206}"/>
              </a:ext>
            </a:extLst>
          </p:cNvPr>
          <p:cNvSpPr txBox="1"/>
          <p:nvPr/>
        </p:nvSpPr>
        <p:spPr>
          <a:xfrm>
            <a:off x="1291504" y="36039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C7F84-9FB9-4A30-BE7E-12293C9883F3}"/>
              </a:ext>
            </a:extLst>
          </p:cNvPr>
          <p:cNvSpPr txBox="1"/>
          <p:nvPr/>
        </p:nvSpPr>
        <p:spPr>
          <a:xfrm>
            <a:off x="1162915" y="43628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09A63-A5BB-46D8-97F8-3F6F88EB1C6C}"/>
              </a:ext>
            </a:extLst>
          </p:cNvPr>
          <p:cNvSpPr txBox="1"/>
          <p:nvPr/>
        </p:nvSpPr>
        <p:spPr>
          <a:xfrm>
            <a:off x="812801" y="513418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6464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6D737D5A-2AC0-4855-AA67-5B6C38C89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7" y="2652959"/>
            <a:ext cx="7603547" cy="1454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E2BB2-3D33-451A-A236-AE2850349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Accessing the platform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560B0-6E0B-4976-B4AA-196967D2C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You can access the reporting tool via PRI’s webpage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1E40E-78E2-47AA-A46F-773748D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557C63-AFA8-4ED1-A3DE-345B8454243A}"/>
              </a:ext>
            </a:extLst>
          </p:cNvPr>
          <p:cNvSpPr/>
          <p:nvPr/>
        </p:nvSpPr>
        <p:spPr>
          <a:xfrm>
            <a:off x="5705923" y="2617116"/>
            <a:ext cx="862863" cy="256416"/>
          </a:xfrm>
          <a:prstGeom prst="rect">
            <a:avLst/>
          </a:prstGeom>
          <a:noFill/>
          <a:ln w="19050">
            <a:solidFill>
              <a:srgbClr val="FA9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76E38-099F-450C-8DFB-D438D4D1C7CE}"/>
              </a:ext>
            </a:extLst>
          </p:cNvPr>
          <p:cNvSpPr txBox="1"/>
          <p:nvPr/>
        </p:nvSpPr>
        <p:spPr>
          <a:xfrm>
            <a:off x="768928" y="5257800"/>
            <a:ext cx="76061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New users can register at </a:t>
            </a:r>
            <a:r>
              <a:rPr lang="en-US" sz="1600">
                <a:hlinkClick r:id="rId3"/>
              </a:rPr>
              <a:t>account.unpri.org/register</a:t>
            </a:r>
            <a:r>
              <a:rPr lang="en-US" sz="16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9228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E2CB-8876-4F4C-84AB-27EB0D11E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7" y="653142"/>
            <a:ext cx="7862206" cy="505506"/>
          </a:xfrm>
        </p:spPr>
        <p:txBody>
          <a:bodyPr anchor="b">
            <a:normAutofit/>
          </a:bodyPr>
          <a:lstStyle/>
          <a:p>
            <a:r>
              <a:rPr lang="en-US"/>
              <a:t>New dashboard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03ECB2-5CB5-4115-80AF-468AA24E6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7" y="1208541"/>
            <a:ext cx="7862206" cy="424315"/>
          </a:xfrm>
        </p:spPr>
        <p:txBody>
          <a:bodyPr/>
          <a:lstStyle/>
          <a:p>
            <a:r>
              <a:rPr lang="en-GB"/>
              <a:t>To see high-level information of the signatory organisation</a:t>
            </a:r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1A14CC-7FE7-4863-86A7-B1857A819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5725" y="1825627"/>
            <a:ext cx="7811728" cy="4335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3276F-2A1B-46AD-8FD8-7829201A4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076" y="6481938"/>
            <a:ext cx="568617" cy="2012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B3D6D62-770D-4A03-AB63-5CBA935EDD21}" type="slidenum">
              <a:rPr lang="en-GB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25007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023102-37D5-4BB2-BD4F-311EF61C1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Investor Reporting Framework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9C006B1-CF0C-4D34-B7BA-F11684E0A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5541B-2F1A-4CB5-A050-8EDC63FEC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5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F70E91-2445-4E1D-8B25-D2A218291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Navigating the survey (1)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0F61891-8E82-4632-8383-4ECB7E7A3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Key features of the new reporting tool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9FE78-4F0A-40F6-BD5C-029AC769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7A3C4-69CE-4431-AAB3-1637955C81F1}"/>
              </a:ext>
            </a:extLst>
          </p:cNvPr>
          <p:cNvSpPr txBox="1"/>
          <p:nvPr/>
        </p:nvSpPr>
        <p:spPr>
          <a:xfrm>
            <a:off x="5392957" y="2251516"/>
            <a:ext cx="269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 not assessed in separate module – included in module scores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2A6A2-0E43-4475-927F-047989E14C2D}"/>
              </a:ext>
            </a:extLst>
          </p:cNvPr>
          <p:cNvSpPr txBox="1"/>
          <p:nvPr/>
        </p:nvSpPr>
        <p:spPr>
          <a:xfrm>
            <a:off x="5414252" y="3041944"/>
            <a:ext cx="268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Extensively covered in the ‘ISP’ module to avoid repetition – aligned with STW 2.0 paper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5E9F78-CC41-4EB5-ABB0-BA3AF4F8006B}"/>
              </a:ext>
            </a:extLst>
          </p:cNvPr>
          <p:cNvSpPr txBox="1"/>
          <p:nvPr/>
        </p:nvSpPr>
        <p:spPr>
          <a:xfrm>
            <a:off x="5403076" y="3886183"/>
            <a:ext cx="258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relevant asset class modules for asset-specific stewardship practices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6F0BA-A582-4E45-BF56-57F8CEE09910}"/>
              </a:ext>
            </a:extLst>
          </p:cNvPr>
          <p:cNvSpPr txBox="1"/>
          <p:nvPr/>
        </p:nvSpPr>
        <p:spPr>
          <a:xfrm>
            <a:off x="5464672" y="4630417"/>
            <a:ext cx="2499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space to report on (proxy) voting, shareholder resolutions and engagement with policy-makers</a:t>
            </a:r>
          </a:p>
          <a:p>
            <a:pPr defTabSz="685800"/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4D66C-7275-4B00-9DBB-074CC40751C1}"/>
              </a:ext>
            </a:extLst>
          </p:cNvPr>
          <p:cNvSpPr txBox="1"/>
          <p:nvPr/>
        </p:nvSpPr>
        <p:spPr>
          <a:xfrm>
            <a:off x="4610064" y="2209954"/>
            <a:ext cx="4319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4500">
                <a:solidFill>
                  <a:prstClr val="white"/>
                </a:solidFill>
                <a:latin typeface="Arial Black"/>
              </a:rPr>
              <a:t>?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8C55DF-B4E0-4D4C-A827-0BD94240E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9545" y="3137673"/>
            <a:ext cx="735338" cy="498133"/>
          </a:xfrm>
          <a:prstGeom prst="rect">
            <a:avLst/>
          </a:prstGeom>
        </p:spPr>
      </p:pic>
      <p:grpSp>
        <p:nvGrpSpPr>
          <p:cNvPr id="21" name="Group 133">
            <a:extLst>
              <a:ext uri="{FF2B5EF4-FFF2-40B4-BE49-F238E27FC236}">
                <a16:creationId xmlns:a16="http://schemas.microsoft.com/office/drawing/2014/main" id="{86343104-608B-40B7-882A-D679AFFCAB87}"/>
              </a:ext>
            </a:extLst>
          </p:cNvPr>
          <p:cNvGrpSpPr/>
          <p:nvPr/>
        </p:nvGrpSpPr>
        <p:grpSpPr>
          <a:xfrm>
            <a:off x="4571431" y="3989555"/>
            <a:ext cx="538335" cy="418035"/>
            <a:chOff x="8829675" y="373063"/>
            <a:chExt cx="954088" cy="739775"/>
          </a:xfrm>
          <a:solidFill>
            <a:schemeClr val="bg1"/>
          </a:solidFill>
          <a:effectLst/>
        </p:grpSpPr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469C9F4-D806-43E0-8091-C1284711E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9675" y="373063"/>
              <a:ext cx="954088" cy="739775"/>
            </a:xfrm>
            <a:custGeom>
              <a:avLst/>
              <a:gdLst/>
              <a:ahLst/>
              <a:cxnLst>
                <a:cxn ang="0">
                  <a:pos x="250" y="414"/>
                </a:cxn>
                <a:cxn ang="0">
                  <a:pos x="360" y="434"/>
                </a:cxn>
                <a:cxn ang="0">
                  <a:pos x="347" y="406"/>
                </a:cxn>
                <a:cxn ang="0">
                  <a:pos x="260" y="393"/>
                </a:cxn>
                <a:cxn ang="0">
                  <a:pos x="88" y="289"/>
                </a:cxn>
                <a:cxn ang="0">
                  <a:pos x="512" y="35"/>
                </a:cxn>
                <a:cxn ang="0">
                  <a:pos x="90" y="0"/>
                </a:cxn>
                <a:cxn ang="0">
                  <a:pos x="521" y="1"/>
                </a:cxn>
                <a:cxn ang="0">
                  <a:pos x="536" y="6"/>
                </a:cxn>
                <a:cxn ang="0">
                  <a:pos x="545" y="17"/>
                </a:cxn>
                <a:cxn ang="0">
                  <a:pos x="547" y="35"/>
                </a:cxn>
                <a:cxn ang="0">
                  <a:pos x="545" y="299"/>
                </a:cxn>
                <a:cxn ang="0">
                  <a:pos x="540" y="321"/>
                </a:cxn>
                <a:cxn ang="0">
                  <a:pos x="566" y="363"/>
                </a:cxn>
                <a:cxn ang="0">
                  <a:pos x="589" y="409"/>
                </a:cxn>
                <a:cxn ang="0">
                  <a:pos x="601" y="440"/>
                </a:cxn>
                <a:cxn ang="0">
                  <a:pos x="598" y="452"/>
                </a:cxn>
                <a:cxn ang="0">
                  <a:pos x="588" y="462"/>
                </a:cxn>
                <a:cxn ang="0">
                  <a:pos x="573" y="465"/>
                </a:cxn>
                <a:cxn ang="0">
                  <a:pos x="301" y="466"/>
                </a:cxn>
                <a:cxn ang="0">
                  <a:pos x="22" y="465"/>
                </a:cxn>
                <a:cxn ang="0">
                  <a:pos x="11" y="460"/>
                </a:cxn>
                <a:cxn ang="0">
                  <a:pos x="2" y="450"/>
                </a:cxn>
                <a:cxn ang="0">
                  <a:pos x="0" y="437"/>
                </a:cxn>
                <a:cxn ang="0">
                  <a:pos x="13" y="407"/>
                </a:cxn>
                <a:cxn ang="0">
                  <a:pos x="36" y="362"/>
                </a:cxn>
                <a:cxn ang="0">
                  <a:pos x="61" y="322"/>
                </a:cxn>
                <a:cxn ang="0">
                  <a:pos x="56" y="296"/>
                </a:cxn>
                <a:cxn ang="0">
                  <a:pos x="55" y="159"/>
                </a:cxn>
                <a:cxn ang="0">
                  <a:pos x="55" y="25"/>
                </a:cxn>
                <a:cxn ang="0">
                  <a:pos x="60" y="11"/>
                </a:cxn>
                <a:cxn ang="0">
                  <a:pos x="71" y="2"/>
                </a:cxn>
                <a:cxn ang="0">
                  <a:pos x="90" y="0"/>
                </a:cxn>
              </a:cxnLst>
              <a:rect l="0" t="0" r="r" b="b"/>
              <a:pathLst>
                <a:path w="601" h="466">
                  <a:moveTo>
                    <a:pt x="260" y="393"/>
                  </a:moveTo>
                  <a:lnTo>
                    <a:pt x="250" y="414"/>
                  </a:lnTo>
                  <a:lnTo>
                    <a:pt x="241" y="434"/>
                  </a:lnTo>
                  <a:lnTo>
                    <a:pt x="360" y="434"/>
                  </a:lnTo>
                  <a:lnTo>
                    <a:pt x="353" y="420"/>
                  </a:lnTo>
                  <a:lnTo>
                    <a:pt x="347" y="406"/>
                  </a:lnTo>
                  <a:lnTo>
                    <a:pt x="341" y="393"/>
                  </a:lnTo>
                  <a:lnTo>
                    <a:pt x="260" y="393"/>
                  </a:lnTo>
                  <a:close/>
                  <a:moveTo>
                    <a:pt x="88" y="35"/>
                  </a:moveTo>
                  <a:lnTo>
                    <a:pt x="88" y="289"/>
                  </a:lnTo>
                  <a:lnTo>
                    <a:pt x="512" y="289"/>
                  </a:lnTo>
                  <a:lnTo>
                    <a:pt x="512" y="35"/>
                  </a:lnTo>
                  <a:lnTo>
                    <a:pt x="88" y="35"/>
                  </a:lnTo>
                  <a:close/>
                  <a:moveTo>
                    <a:pt x="90" y="0"/>
                  </a:moveTo>
                  <a:lnTo>
                    <a:pt x="511" y="0"/>
                  </a:lnTo>
                  <a:lnTo>
                    <a:pt x="521" y="1"/>
                  </a:lnTo>
                  <a:lnTo>
                    <a:pt x="530" y="2"/>
                  </a:lnTo>
                  <a:lnTo>
                    <a:pt x="536" y="6"/>
                  </a:lnTo>
                  <a:lnTo>
                    <a:pt x="541" y="11"/>
                  </a:lnTo>
                  <a:lnTo>
                    <a:pt x="545" y="17"/>
                  </a:lnTo>
                  <a:lnTo>
                    <a:pt x="546" y="25"/>
                  </a:lnTo>
                  <a:lnTo>
                    <a:pt x="547" y="35"/>
                  </a:lnTo>
                  <a:lnTo>
                    <a:pt x="546" y="289"/>
                  </a:lnTo>
                  <a:lnTo>
                    <a:pt x="545" y="299"/>
                  </a:lnTo>
                  <a:lnTo>
                    <a:pt x="543" y="309"/>
                  </a:lnTo>
                  <a:lnTo>
                    <a:pt x="540" y="321"/>
                  </a:lnTo>
                  <a:lnTo>
                    <a:pt x="554" y="342"/>
                  </a:lnTo>
                  <a:lnTo>
                    <a:pt x="566" y="363"/>
                  </a:lnTo>
                  <a:lnTo>
                    <a:pt x="578" y="386"/>
                  </a:lnTo>
                  <a:lnTo>
                    <a:pt x="589" y="409"/>
                  </a:lnTo>
                  <a:lnTo>
                    <a:pt x="599" y="433"/>
                  </a:lnTo>
                  <a:lnTo>
                    <a:pt x="601" y="440"/>
                  </a:lnTo>
                  <a:lnTo>
                    <a:pt x="601" y="446"/>
                  </a:lnTo>
                  <a:lnTo>
                    <a:pt x="598" y="452"/>
                  </a:lnTo>
                  <a:lnTo>
                    <a:pt x="594" y="458"/>
                  </a:lnTo>
                  <a:lnTo>
                    <a:pt x="588" y="462"/>
                  </a:lnTo>
                  <a:lnTo>
                    <a:pt x="581" y="465"/>
                  </a:lnTo>
                  <a:lnTo>
                    <a:pt x="573" y="465"/>
                  </a:lnTo>
                  <a:lnTo>
                    <a:pt x="565" y="465"/>
                  </a:lnTo>
                  <a:lnTo>
                    <a:pt x="301" y="466"/>
                  </a:lnTo>
                  <a:lnTo>
                    <a:pt x="36" y="465"/>
                  </a:lnTo>
                  <a:lnTo>
                    <a:pt x="22" y="465"/>
                  </a:lnTo>
                  <a:lnTo>
                    <a:pt x="16" y="463"/>
                  </a:lnTo>
                  <a:lnTo>
                    <a:pt x="11" y="460"/>
                  </a:lnTo>
                  <a:lnTo>
                    <a:pt x="6" y="456"/>
                  </a:lnTo>
                  <a:lnTo>
                    <a:pt x="2" y="450"/>
                  </a:lnTo>
                  <a:lnTo>
                    <a:pt x="0" y="444"/>
                  </a:lnTo>
                  <a:lnTo>
                    <a:pt x="0" y="437"/>
                  </a:lnTo>
                  <a:lnTo>
                    <a:pt x="2" y="430"/>
                  </a:lnTo>
                  <a:lnTo>
                    <a:pt x="13" y="407"/>
                  </a:lnTo>
                  <a:lnTo>
                    <a:pt x="24" y="385"/>
                  </a:lnTo>
                  <a:lnTo>
                    <a:pt x="36" y="362"/>
                  </a:lnTo>
                  <a:lnTo>
                    <a:pt x="48" y="342"/>
                  </a:lnTo>
                  <a:lnTo>
                    <a:pt x="61" y="322"/>
                  </a:lnTo>
                  <a:lnTo>
                    <a:pt x="58" y="308"/>
                  </a:lnTo>
                  <a:lnTo>
                    <a:pt x="56" y="296"/>
                  </a:lnTo>
                  <a:lnTo>
                    <a:pt x="55" y="284"/>
                  </a:lnTo>
                  <a:lnTo>
                    <a:pt x="55" y="159"/>
                  </a:lnTo>
                  <a:lnTo>
                    <a:pt x="55" y="35"/>
                  </a:lnTo>
                  <a:lnTo>
                    <a:pt x="55" y="25"/>
                  </a:lnTo>
                  <a:lnTo>
                    <a:pt x="57" y="17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1" y="2"/>
                  </a:lnTo>
                  <a:lnTo>
                    <a:pt x="80" y="1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A88A0097-156A-4F01-AA08-84719410E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79425"/>
              <a:ext cx="107950" cy="3254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0" y="0"/>
                </a:cxn>
                <a:cxn ang="0">
                  <a:pos x="57" y="0"/>
                </a:cxn>
                <a:cxn ang="0">
                  <a:pos x="62" y="2"/>
                </a:cxn>
                <a:cxn ang="0">
                  <a:pos x="65" y="6"/>
                </a:cxn>
                <a:cxn ang="0">
                  <a:pos x="67" y="10"/>
                </a:cxn>
                <a:cxn ang="0">
                  <a:pos x="68" y="16"/>
                </a:cxn>
                <a:cxn ang="0">
                  <a:pos x="68" y="205"/>
                </a:cxn>
                <a:cxn ang="0">
                  <a:pos x="2" y="205"/>
                </a:cxn>
                <a:cxn ang="0">
                  <a:pos x="1" y="191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4" y="0"/>
                </a:cxn>
              </a:cxnLst>
              <a:rect l="0" t="0" r="r" b="b"/>
              <a:pathLst>
                <a:path w="68" h="205">
                  <a:moveTo>
                    <a:pt x="24" y="0"/>
                  </a:moveTo>
                  <a:lnTo>
                    <a:pt x="50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5" y="6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205"/>
                  </a:lnTo>
                  <a:lnTo>
                    <a:pt x="2" y="205"/>
                  </a:lnTo>
                  <a:lnTo>
                    <a:pt x="1" y="191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E68F6493-D4C1-4814-B885-305260DD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013" y="561975"/>
              <a:ext cx="109538" cy="2413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60" y="2"/>
                </a:cxn>
                <a:cxn ang="0">
                  <a:pos x="64" y="4"/>
                </a:cxn>
                <a:cxn ang="0">
                  <a:pos x="67" y="8"/>
                </a:cxn>
                <a:cxn ang="0">
                  <a:pos x="68" y="13"/>
                </a:cxn>
                <a:cxn ang="0">
                  <a:pos x="69" y="21"/>
                </a:cxn>
                <a:cxn ang="0">
                  <a:pos x="69" y="152"/>
                </a:cxn>
                <a:cxn ang="0">
                  <a:pos x="2" y="152"/>
                </a:cxn>
                <a:cxn ang="0">
                  <a:pos x="1" y="145"/>
                </a:cxn>
                <a:cxn ang="0">
                  <a:pos x="0" y="138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5" y="0"/>
                </a:cxn>
              </a:cxnLst>
              <a:rect l="0" t="0" r="r" b="b"/>
              <a:pathLst>
                <a:path w="69" h="152">
                  <a:moveTo>
                    <a:pt x="25" y="0"/>
                  </a:moveTo>
                  <a:lnTo>
                    <a:pt x="46" y="0"/>
                  </a:lnTo>
                  <a:lnTo>
                    <a:pt x="54" y="0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7" y="8"/>
                  </a:lnTo>
                  <a:lnTo>
                    <a:pt x="68" y="13"/>
                  </a:lnTo>
                  <a:lnTo>
                    <a:pt x="69" y="21"/>
                  </a:lnTo>
                  <a:lnTo>
                    <a:pt x="69" y="152"/>
                  </a:lnTo>
                  <a:lnTo>
                    <a:pt x="2" y="152"/>
                  </a:lnTo>
                  <a:lnTo>
                    <a:pt x="1" y="145"/>
                  </a:lnTo>
                  <a:lnTo>
                    <a:pt x="0" y="138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4AEE37EC-8453-4750-88DA-3A7C0A9B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611188"/>
              <a:ext cx="107950" cy="192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0"/>
                </a:cxn>
                <a:cxn ang="0">
                  <a:pos x="52" y="0"/>
                </a:cxn>
                <a:cxn ang="0">
                  <a:pos x="58" y="1"/>
                </a:cxn>
                <a:cxn ang="0">
                  <a:pos x="63" y="4"/>
                </a:cxn>
                <a:cxn ang="0">
                  <a:pos x="66" y="9"/>
                </a:cxn>
                <a:cxn ang="0">
                  <a:pos x="67" y="15"/>
                </a:cxn>
                <a:cxn ang="0">
                  <a:pos x="68" y="68"/>
                </a:cxn>
                <a:cxn ang="0">
                  <a:pos x="68" y="121"/>
                </a:cxn>
                <a:cxn ang="0">
                  <a:pos x="0" y="1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68" h="121">
                  <a:moveTo>
                    <a:pt x="20" y="0"/>
                  </a:moveTo>
                  <a:lnTo>
                    <a:pt x="36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3" y="4"/>
                  </a:lnTo>
                  <a:lnTo>
                    <a:pt x="66" y="9"/>
                  </a:lnTo>
                  <a:lnTo>
                    <a:pt x="67" y="15"/>
                  </a:lnTo>
                  <a:lnTo>
                    <a:pt x="68" y="68"/>
                  </a:lnTo>
                  <a:lnTo>
                    <a:pt x="68" y="121"/>
                  </a:lnTo>
                  <a:lnTo>
                    <a:pt x="0" y="1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FE6954A4-C937-49A5-A096-03B7AD3D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0" y="512763"/>
              <a:ext cx="168275" cy="269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0"/>
                </a:cxn>
                <a:cxn ang="0">
                  <a:pos x="92" y="0"/>
                </a:cxn>
                <a:cxn ang="0">
                  <a:pos x="97" y="1"/>
                </a:cxn>
                <a:cxn ang="0">
                  <a:pos x="106" y="6"/>
                </a:cxn>
                <a:cxn ang="0">
                  <a:pos x="106" y="11"/>
                </a:cxn>
                <a:cxn ang="0">
                  <a:pos x="97" y="16"/>
                </a:cxn>
                <a:cxn ang="0">
                  <a:pos x="92" y="17"/>
                </a:cxn>
                <a:cxn ang="0">
                  <a:pos x="13" y="17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9" y="0"/>
                </a:cxn>
              </a:cxnLst>
              <a:rect l="0" t="0" r="r" b="b"/>
              <a:pathLst>
                <a:path w="106" h="17">
                  <a:moveTo>
                    <a:pt x="9" y="0"/>
                  </a:moveTo>
                  <a:lnTo>
                    <a:pt x="13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06" y="6"/>
                  </a:lnTo>
                  <a:lnTo>
                    <a:pt x="106" y="11"/>
                  </a:lnTo>
                  <a:lnTo>
                    <a:pt x="97" y="16"/>
                  </a:lnTo>
                  <a:lnTo>
                    <a:pt x="92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0F7F2139-B17E-4C0B-BD86-849BEBEFA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561975"/>
              <a:ext cx="163513" cy="285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91" y="1"/>
                </a:cxn>
                <a:cxn ang="0">
                  <a:pos x="95" y="2"/>
                </a:cxn>
                <a:cxn ang="0">
                  <a:pos x="99" y="4"/>
                </a:cxn>
                <a:cxn ang="0">
                  <a:pos x="102" y="7"/>
                </a:cxn>
                <a:cxn ang="0">
                  <a:pos x="103" y="9"/>
                </a:cxn>
                <a:cxn ang="0">
                  <a:pos x="103" y="13"/>
                </a:cxn>
                <a:cxn ang="0">
                  <a:pos x="101" y="16"/>
                </a:cxn>
                <a:cxn ang="0">
                  <a:pos x="99" y="17"/>
                </a:cxn>
                <a:cxn ang="0">
                  <a:pos x="95" y="18"/>
                </a:cxn>
                <a:cxn ang="0">
                  <a:pos x="92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4" y="15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52" y="1"/>
                </a:cxn>
                <a:cxn ang="0">
                  <a:pos x="71" y="0"/>
                </a:cxn>
              </a:cxnLst>
              <a:rect l="0" t="0" r="r" b="b"/>
              <a:pathLst>
                <a:path w="103" h="18">
                  <a:moveTo>
                    <a:pt x="71" y="0"/>
                  </a:move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9"/>
                  </a:lnTo>
                  <a:lnTo>
                    <a:pt x="103" y="13"/>
                  </a:lnTo>
                  <a:lnTo>
                    <a:pt x="101" y="16"/>
                  </a:lnTo>
                  <a:lnTo>
                    <a:pt x="99" y="17"/>
                  </a:lnTo>
                  <a:lnTo>
                    <a:pt x="95" y="18"/>
                  </a:lnTo>
                  <a:lnTo>
                    <a:pt x="92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1"/>
                  </a:lnTo>
                  <a:lnTo>
                    <a:pt x="52" y="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155C02B2-D0F8-42A8-97B0-72AFB652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614363"/>
              <a:ext cx="98425" cy="269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2" y="0"/>
                </a:cxn>
                <a:cxn ang="0">
                  <a:pos x="55" y="1"/>
                </a:cxn>
                <a:cxn ang="0">
                  <a:pos x="60" y="6"/>
                </a:cxn>
                <a:cxn ang="0">
                  <a:pos x="62" y="9"/>
                </a:cxn>
                <a:cxn ang="0">
                  <a:pos x="59" y="12"/>
                </a:cxn>
                <a:cxn ang="0">
                  <a:pos x="56" y="15"/>
                </a:cxn>
                <a:cxn ang="0">
                  <a:pos x="52" y="17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30" y="0"/>
                </a:cxn>
              </a:cxnLst>
              <a:rect l="0" t="0" r="r" b="b"/>
              <a:pathLst>
                <a:path w="62" h="17">
                  <a:moveTo>
                    <a:pt x="30" y="0"/>
                  </a:moveTo>
                  <a:lnTo>
                    <a:pt x="52" y="0"/>
                  </a:lnTo>
                  <a:lnTo>
                    <a:pt x="55" y="1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59" y="12"/>
                  </a:lnTo>
                  <a:lnTo>
                    <a:pt x="56" y="15"/>
                  </a:lnTo>
                  <a:lnTo>
                    <a:pt x="52" y="17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E70A5B2-7287-4231-B463-B07CEF06F7E1}"/>
              </a:ext>
            </a:extLst>
          </p:cNvPr>
          <p:cNvGrpSpPr/>
          <p:nvPr/>
        </p:nvGrpSpPr>
        <p:grpSpPr>
          <a:xfrm>
            <a:off x="620489" y="1864748"/>
            <a:ext cx="7862207" cy="3919102"/>
            <a:chOff x="1074776" y="2196573"/>
            <a:chExt cx="7205826" cy="3196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3D94CC-FE81-4CEE-9B90-E167A97EF7A2}"/>
                </a:ext>
              </a:extLst>
            </p:cNvPr>
            <p:cNvSpPr/>
            <p:nvPr/>
          </p:nvSpPr>
          <p:spPr>
            <a:xfrm>
              <a:off x="4392602" y="2201727"/>
              <a:ext cx="3888000" cy="7063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69F92E-FD33-4A25-8420-5F352E3FA827}"/>
                </a:ext>
              </a:extLst>
            </p:cNvPr>
            <p:cNvSpPr/>
            <p:nvPr/>
          </p:nvSpPr>
          <p:spPr>
            <a:xfrm>
              <a:off x="4392602" y="3028702"/>
              <a:ext cx="3888000" cy="706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44EFB8-50FC-46C7-A8FF-47BECC3FBD57}"/>
                </a:ext>
              </a:extLst>
            </p:cNvPr>
            <p:cNvSpPr/>
            <p:nvPr/>
          </p:nvSpPr>
          <p:spPr>
            <a:xfrm>
              <a:off x="4390153" y="4684565"/>
              <a:ext cx="3888000" cy="7063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CBDF9E-8FC2-4195-BFB9-474229256B8B}"/>
                </a:ext>
              </a:extLst>
            </p:cNvPr>
            <p:cNvSpPr txBox="1"/>
            <p:nvPr/>
          </p:nvSpPr>
          <p:spPr>
            <a:xfrm>
              <a:off x="1074776" y="3366432"/>
              <a:ext cx="2017369" cy="301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endParaRPr lang="en-US" b="1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Isosceles Triangle 26">
              <a:extLst>
                <a:ext uri="{FF2B5EF4-FFF2-40B4-BE49-F238E27FC236}">
                  <a16:creationId xmlns:a16="http://schemas.microsoft.com/office/drawing/2014/main" id="{3C22FCD3-0B7D-49C7-8A2D-20ED0F0A21C7}"/>
                </a:ext>
              </a:extLst>
            </p:cNvPr>
            <p:cNvSpPr/>
            <p:nvPr/>
          </p:nvSpPr>
          <p:spPr>
            <a:xfrm rot="16200000">
              <a:off x="3060001" y="2387454"/>
              <a:ext cx="1527508" cy="1145746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1197213 w 2205213"/>
                <a:gd name="connsiteY0" fmla="*/ 1064702 h 1064702"/>
                <a:gd name="connsiteX1" fmla="*/ 0 w 2205213"/>
                <a:gd name="connsiteY1" fmla="*/ 0 h 1064702"/>
                <a:gd name="connsiteX2" fmla="*/ 2205213 w 2205213"/>
                <a:gd name="connsiteY2" fmla="*/ 1064702 h 1064702"/>
                <a:gd name="connsiteX3" fmla="*/ 1197213 w 2205213"/>
                <a:gd name="connsiteY3" fmla="*/ 1064702 h 1064702"/>
                <a:gd name="connsiteX0" fmla="*/ 1180481 w 2188481"/>
                <a:gd name="connsiteY0" fmla="*/ 1064702 h 1064702"/>
                <a:gd name="connsiteX1" fmla="*/ 0 w 2188481"/>
                <a:gd name="connsiteY1" fmla="*/ 0 h 1064702"/>
                <a:gd name="connsiteX2" fmla="*/ 2188481 w 2188481"/>
                <a:gd name="connsiteY2" fmla="*/ 1064702 h 1064702"/>
                <a:gd name="connsiteX3" fmla="*/ 1180481 w 2188481"/>
                <a:gd name="connsiteY3" fmla="*/ 1064702 h 1064702"/>
                <a:gd name="connsiteX0" fmla="*/ 1172115 w 2180115"/>
                <a:gd name="connsiteY0" fmla="*/ 1067431 h 1067431"/>
                <a:gd name="connsiteX1" fmla="*/ 0 w 2180115"/>
                <a:gd name="connsiteY1" fmla="*/ 0 h 1067431"/>
                <a:gd name="connsiteX2" fmla="*/ 2180115 w 2180115"/>
                <a:gd name="connsiteY2" fmla="*/ 1067431 h 1067431"/>
                <a:gd name="connsiteX3" fmla="*/ 1172115 w 2180115"/>
                <a:gd name="connsiteY3" fmla="*/ 1067431 h 10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115" h="1067431">
                  <a:moveTo>
                    <a:pt x="1172115" y="1067431"/>
                  </a:moveTo>
                  <a:lnTo>
                    <a:pt x="0" y="0"/>
                  </a:lnTo>
                  <a:lnTo>
                    <a:pt x="2180115" y="1067431"/>
                  </a:lnTo>
                  <a:lnTo>
                    <a:pt x="1172115" y="106743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7B6070-A7E6-4F5F-A6AC-B648BFB67A06}"/>
                </a:ext>
              </a:extLst>
            </p:cNvPr>
            <p:cNvSpPr/>
            <p:nvPr/>
          </p:nvSpPr>
          <p:spPr>
            <a:xfrm>
              <a:off x="4390153" y="3843394"/>
              <a:ext cx="3888000" cy="7063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Isosceles Triangle 49">
              <a:extLst>
                <a:ext uri="{FF2B5EF4-FFF2-40B4-BE49-F238E27FC236}">
                  <a16:creationId xmlns:a16="http://schemas.microsoft.com/office/drawing/2014/main" id="{1FB5977B-CCB3-4783-9701-D12CC2E7D182}"/>
                </a:ext>
              </a:extLst>
            </p:cNvPr>
            <p:cNvSpPr/>
            <p:nvPr/>
          </p:nvSpPr>
          <p:spPr>
            <a:xfrm rot="16200000">
              <a:off x="3442515" y="3599284"/>
              <a:ext cx="749062" cy="1153916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0 w 1035624"/>
                <a:gd name="connsiteY0" fmla="*/ 1085967 h 1085967"/>
                <a:gd name="connsiteX1" fmla="*/ 1035624 w 1035624"/>
                <a:gd name="connsiteY1" fmla="*/ 0 h 1085967"/>
                <a:gd name="connsiteX2" fmla="*/ 1008000 w 1035624"/>
                <a:gd name="connsiteY2" fmla="*/ 1085967 h 1085967"/>
                <a:gd name="connsiteX3" fmla="*/ 0 w 1035624"/>
                <a:gd name="connsiteY3" fmla="*/ 1085967 h 1085967"/>
                <a:gd name="connsiteX0" fmla="*/ 0 w 1060722"/>
                <a:gd name="connsiteY0" fmla="*/ 1075043 h 1075043"/>
                <a:gd name="connsiteX1" fmla="*/ 1060722 w 1060722"/>
                <a:gd name="connsiteY1" fmla="*/ 0 h 1075043"/>
                <a:gd name="connsiteX2" fmla="*/ 1008000 w 1060722"/>
                <a:gd name="connsiteY2" fmla="*/ 1075043 h 1075043"/>
                <a:gd name="connsiteX3" fmla="*/ 0 w 1060722"/>
                <a:gd name="connsiteY3" fmla="*/ 1075043 h 1075043"/>
                <a:gd name="connsiteX0" fmla="*/ 0 w 1069087"/>
                <a:gd name="connsiteY0" fmla="*/ 1075043 h 1075043"/>
                <a:gd name="connsiteX1" fmla="*/ 1069087 w 1069087"/>
                <a:gd name="connsiteY1" fmla="*/ 0 h 1075043"/>
                <a:gd name="connsiteX2" fmla="*/ 1008000 w 1069087"/>
                <a:gd name="connsiteY2" fmla="*/ 1075043 h 1075043"/>
                <a:gd name="connsiteX3" fmla="*/ 0 w 1069087"/>
                <a:gd name="connsiteY3" fmla="*/ 1075043 h 107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087" h="1075043">
                  <a:moveTo>
                    <a:pt x="0" y="1075043"/>
                  </a:moveTo>
                  <a:lnTo>
                    <a:pt x="1069087" y="0"/>
                  </a:lnTo>
                  <a:lnTo>
                    <a:pt x="1008000" y="1075043"/>
                  </a:lnTo>
                  <a:lnTo>
                    <a:pt x="0" y="1075043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0000"/>
                  </a:schemeClr>
                </a:gs>
                <a:gs pos="100000">
                  <a:schemeClr val="accent3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" name="Isosceles Triangle 50">
              <a:extLst>
                <a:ext uri="{FF2B5EF4-FFF2-40B4-BE49-F238E27FC236}">
                  <a16:creationId xmlns:a16="http://schemas.microsoft.com/office/drawing/2014/main" id="{6666CC3F-0D06-4559-9427-230DBC665511}"/>
                </a:ext>
              </a:extLst>
            </p:cNvPr>
            <p:cNvSpPr/>
            <p:nvPr/>
          </p:nvSpPr>
          <p:spPr>
            <a:xfrm rot="16200000">
              <a:off x="3062908" y="4062237"/>
              <a:ext cx="1519070" cy="1143124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0 w 2109512"/>
                <a:gd name="connsiteY0" fmla="*/ 1054069 h 1054069"/>
                <a:gd name="connsiteX1" fmla="*/ 2109512 w 2109512"/>
                <a:gd name="connsiteY1" fmla="*/ 0 h 1054069"/>
                <a:gd name="connsiteX2" fmla="*/ 1008000 w 2109512"/>
                <a:gd name="connsiteY2" fmla="*/ 1054069 h 1054069"/>
                <a:gd name="connsiteX3" fmla="*/ 0 w 2109512"/>
                <a:gd name="connsiteY3" fmla="*/ 1054069 h 1054069"/>
                <a:gd name="connsiteX0" fmla="*/ 0 w 2172255"/>
                <a:gd name="connsiteY0" fmla="*/ 1064989 h 1064989"/>
                <a:gd name="connsiteX1" fmla="*/ 2172255 w 2172255"/>
                <a:gd name="connsiteY1" fmla="*/ 0 h 1064989"/>
                <a:gd name="connsiteX2" fmla="*/ 1008000 w 2172255"/>
                <a:gd name="connsiteY2" fmla="*/ 1064989 h 1064989"/>
                <a:gd name="connsiteX3" fmla="*/ 0 w 2172255"/>
                <a:gd name="connsiteY3" fmla="*/ 1064989 h 1064989"/>
                <a:gd name="connsiteX0" fmla="*/ 0 w 2168072"/>
                <a:gd name="connsiteY0" fmla="*/ 1064989 h 1064989"/>
                <a:gd name="connsiteX1" fmla="*/ 2168072 w 2168072"/>
                <a:gd name="connsiteY1" fmla="*/ 0 h 1064989"/>
                <a:gd name="connsiteX2" fmla="*/ 1008000 w 2168072"/>
                <a:gd name="connsiteY2" fmla="*/ 1064989 h 1064989"/>
                <a:gd name="connsiteX3" fmla="*/ 0 w 2168072"/>
                <a:gd name="connsiteY3" fmla="*/ 1064989 h 10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072" h="1064989">
                  <a:moveTo>
                    <a:pt x="0" y="1064989"/>
                  </a:moveTo>
                  <a:lnTo>
                    <a:pt x="2168072" y="0"/>
                  </a:lnTo>
                  <a:lnTo>
                    <a:pt x="1008000" y="1064989"/>
                  </a:lnTo>
                  <a:lnTo>
                    <a:pt x="0" y="1064989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6F5AAF-8642-42D3-BA6D-4AA270A866D8}"/>
                </a:ext>
              </a:extLst>
            </p:cNvPr>
            <p:cNvSpPr txBox="1"/>
            <p:nvPr/>
          </p:nvSpPr>
          <p:spPr>
            <a:xfrm>
              <a:off x="5392954" y="2350492"/>
              <a:ext cx="2788037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one person to report at a given time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A46309-4945-42B1-A860-76FD08595459}"/>
                </a:ext>
              </a:extLst>
            </p:cNvPr>
            <p:cNvSpPr txBox="1"/>
            <p:nvPr/>
          </p:nvSpPr>
          <p:spPr>
            <a:xfrm>
              <a:off x="5392954" y="3153535"/>
              <a:ext cx="2788037" cy="4267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defTabSz="685800"/>
              <a:r>
                <a:rPr lang="en-GB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Respond to CORE (or mandatory) indicators before continuing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B6B697-8975-478C-ABBA-2556E4ABF60A}"/>
                </a:ext>
              </a:extLst>
            </p:cNvPr>
            <p:cNvSpPr txBox="1"/>
            <p:nvPr/>
          </p:nvSpPr>
          <p:spPr>
            <a:xfrm>
              <a:off x="5392954" y="4000363"/>
              <a:ext cx="2788037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the table of contents to navigate the survey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2742D9D-0D83-40E0-AFA5-6A25681CE3F7}"/>
                </a:ext>
              </a:extLst>
            </p:cNvPr>
            <p:cNvSpPr txBox="1"/>
            <p:nvPr/>
          </p:nvSpPr>
          <p:spPr>
            <a:xfrm>
              <a:off x="5392954" y="4744098"/>
              <a:ext cx="2788037" cy="60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disclosure setting for PLUS (or voluntary) indicators at the end of a module</a:t>
              </a:r>
            </a:p>
          </p:txBody>
        </p:sp>
        <p:sp>
          <p:nvSpPr>
            <p:cNvPr id="44" name="Isosceles Triangle 48">
              <a:extLst>
                <a:ext uri="{FF2B5EF4-FFF2-40B4-BE49-F238E27FC236}">
                  <a16:creationId xmlns:a16="http://schemas.microsoft.com/office/drawing/2014/main" id="{A41C309B-BB68-4A0E-8E76-AA444E3A3E82}"/>
                </a:ext>
              </a:extLst>
            </p:cNvPr>
            <p:cNvSpPr/>
            <p:nvPr/>
          </p:nvSpPr>
          <p:spPr>
            <a:xfrm rot="16200000">
              <a:off x="3440402" y="2831461"/>
              <a:ext cx="752981" cy="1154226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112693 w 1120693"/>
                <a:gd name="connsiteY0" fmla="*/ 1075334 h 1075334"/>
                <a:gd name="connsiteX1" fmla="*/ 0 w 1120693"/>
                <a:gd name="connsiteY1" fmla="*/ 0 h 1075334"/>
                <a:gd name="connsiteX2" fmla="*/ 1120693 w 1120693"/>
                <a:gd name="connsiteY2" fmla="*/ 1075334 h 1075334"/>
                <a:gd name="connsiteX3" fmla="*/ 112693 w 1120693"/>
                <a:gd name="connsiteY3" fmla="*/ 1075334 h 1075334"/>
                <a:gd name="connsiteX0" fmla="*/ 83413 w 1091413"/>
                <a:gd name="connsiteY0" fmla="*/ 1072603 h 1072603"/>
                <a:gd name="connsiteX1" fmla="*/ 0 w 1091413"/>
                <a:gd name="connsiteY1" fmla="*/ 0 h 1072603"/>
                <a:gd name="connsiteX2" fmla="*/ 1091413 w 1091413"/>
                <a:gd name="connsiteY2" fmla="*/ 1072603 h 1072603"/>
                <a:gd name="connsiteX3" fmla="*/ 83413 w 1091413"/>
                <a:gd name="connsiteY3" fmla="*/ 1072603 h 1072603"/>
                <a:gd name="connsiteX0" fmla="*/ 79231 w 1087231"/>
                <a:gd name="connsiteY0" fmla="*/ 1069873 h 1069873"/>
                <a:gd name="connsiteX1" fmla="*/ 0 w 1087231"/>
                <a:gd name="connsiteY1" fmla="*/ 0 h 1069873"/>
                <a:gd name="connsiteX2" fmla="*/ 1087231 w 1087231"/>
                <a:gd name="connsiteY2" fmla="*/ 1069873 h 1069873"/>
                <a:gd name="connsiteX3" fmla="*/ 79231 w 1087231"/>
                <a:gd name="connsiteY3" fmla="*/ 1069873 h 1069873"/>
                <a:gd name="connsiteX0" fmla="*/ 62499 w 1070499"/>
                <a:gd name="connsiteY0" fmla="*/ 1075334 h 1075334"/>
                <a:gd name="connsiteX1" fmla="*/ 0 w 1070499"/>
                <a:gd name="connsiteY1" fmla="*/ 0 h 1075334"/>
                <a:gd name="connsiteX2" fmla="*/ 1070499 w 1070499"/>
                <a:gd name="connsiteY2" fmla="*/ 1075334 h 1075334"/>
                <a:gd name="connsiteX3" fmla="*/ 62499 w 1070499"/>
                <a:gd name="connsiteY3" fmla="*/ 1075334 h 1075334"/>
                <a:gd name="connsiteX0" fmla="*/ 66683 w 1074683"/>
                <a:gd name="connsiteY0" fmla="*/ 1075332 h 1075332"/>
                <a:gd name="connsiteX1" fmla="*/ 0 w 1074683"/>
                <a:gd name="connsiteY1" fmla="*/ 0 h 1075332"/>
                <a:gd name="connsiteX2" fmla="*/ 1074683 w 1074683"/>
                <a:gd name="connsiteY2" fmla="*/ 1075332 h 1075332"/>
                <a:gd name="connsiteX3" fmla="*/ 66683 w 1074683"/>
                <a:gd name="connsiteY3" fmla="*/ 1075332 h 107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683" h="1075332">
                  <a:moveTo>
                    <a:pt x="66683" y="1075332"/>
                  </a:moveTo>
                  <a:lnTo>
                    <a:pt x="0" y="0"/>
                  </a:lnTo>
                  <a:lnTo>
                    <a:pt x="1074683" y="1075332"/>
                  </a:lnTo>
                  <a:lnTo>
                    <a:pt x="66683" y="107533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</a:schemeClr>
                </a:gs>
                <a:gs pos="100000">
                  <a:schemeClr val="accent2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6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8" name="Graphic 47" descr="Internet">
            <a:extLst>
              <a:ext uri="{FF2B5EF4-FFF2-40B4-BE49-F238E27FC236}">
                <a16:creationId xmlns:a16="http://schemas.microsoft.com/office/drawing/2014/main" id="{8459EF5C-E947-4237-A3A7-39AEAA105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925" y="2801079"/>
            <a:ext cx="2318748" cy="2318748"/>
          </a:xfrm>
          <a:prstGeom prst="rect">
            <a:avLst/>
          </a:prstGeom>
        </p:spPr>
      </p:pic>
      <p:grpSp>
        <p:nvGrpSpPr>
          <p:cNvPr id="51" name="Group 141">
            <a:extLst>
              <a:ext uri="{FF2B5EF4-FFF2-40B4-BE49-F238E27FC236}">
                <a16:creationId xmlns:a16="http://schemas.microsoft.com/office/drawing/2014/main" id="{3AB1E839-958A-4A7F-9CB6-517AF90D70A7}"/>
              </a:ext>
            </a:extLst>
          </p:cNvPr>
          <p:cNvGrpSpPr/>
          <p:nvPr/>
        </p:nvGrpSpPr>
        <p:grpSpPr>
          <a:xfrm>
            <a:off x="4568233" y="2044654"/>
            <a:ext cx="495176" cy="557931"/>
            <a:chOff x="10433050" y="233363"/>
            <a:chExt cx="811213" cy="947738"/>
          </a:xfrm>
          <a:solidFill>
            <a:schemeClr val="bg1"/>
          </a:solidFill>
          <a:effectLst/>
        </p:grpSpPr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43B3DB08-2A92-4482-B7F8-C4977FF0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050" y="760413"/>
              <a:ext cx="811213" cy="420688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70" y="0"/>
                </a:cxn>
                <a:cxn ang="0">
                  <a:pos x="172" y="0"/>
                </a:cxn>
                <a:cxn ang="0">
                  <a:pos x="173" y="0"/>
                </a:cxn>
                <a:cxn ang="0">
                  <a:pos x="174" y="0"/>
                </a:cxn>
                <a:cxn ang="0">
                  <a:pos x="176" y="1"/>
                </a:cxn>
                <a:cxn ang="0">
                  <a:pos x="186" y="33"/>
                </a:cxn>
                <a:cxn ang="0">
                  <a:pos x="196" y="66"/>
                </a:cxn>
                <a:cxn ang="0">
                  <a:pos x="215" y="132"/>
                </a:cxn>
                <a:cxn ang="0">
                  <a:pos x="218" y="132"/>
                </a:cxn>
                <a:cxn ang="0">
                  <a:pos x="220" y="133"/>
                </a:cxn>
                <a:cxn ang="0">
                  <a:pos x="233" y="100"/>
                </a:cxn>
                <a:cxn ang="0">
                  <a:pos x="248" y="66"/>
                </a:cxn>
                <a:cxn ang="0">
                  <a:pos x="237" y="52"/>
                </a:cxn>
                <a:cxn ang="0">
                  <a:pos x="225" y="37"/>
                </a:cxn>
                <a:cxn ang="0">
                  <a:pos x="213" y="20"/>
                </a:cxn>
                <a:cxn ang="0">
                  <a:pos x="296" y="20"/>
                </a:cxn>
                <a:cxn ang="0">
                  <a:pos x="263" y="65"/>
                </a:cxn>
                <a:cxn ang="0">
                  <a:pos x="270" y="81"/>
                </a:cxn>
                <a:cxn ang="0">
                  <a:pos x="278" y="98"/>
                </a:cxn>
                <a:cxn ang="0">
                  <a:pos x="285" y="116"/>
                </a:cxn>
                <a:cxn ang="0">
                  <a:pos x="294" y="135"/>
                </a:cxn>
                <a:cxn ang="0">
                  <a:pos x="308" y="89"/>
                </a:cxn>
                <a:cxn ang="0">
                  <a:pos x="321" y="45"/>
                </a:cxn>
                <a:cxn ang="0">
                  <a:pos x="334" y="1"/>
                </a:cxn>
                <a:cxn ang="0">
                  <a:pos x="353" y="1"/>
                </a:cxn>
                <a:cxn ang="0">
                  <a:pos x="371" y="0"/>
                </a:cxn>
                <a:cxn ang="0">
                  <a:pos x="388" y="0"/>
                </a:cxn>
                <a:cxn ang="0">
                  <a:pos x="406" y="2"/>
                </a:cxn>
                <a:cxn ang="0">
                  <a:pos x="423" y="5"/>
                </a:cxn>
                <a:cxn ang="0">
                  <a:pos x="438" y="11"/>
                </a:cxn>
                <a:cxn ang="0">
                  <a:pos x="453" y="19"/>
                </a:cxn>
                <a:cxn ang="0">
                  <a:pos x="466" y="28"/>
                </a:cxn>
                <a:cxn ang="0">
                  <a:pos x="478" y="39"/>
                </a:cxn>
                <a:cxn ang="0">
                  <a:pos x="489" y="52"/>
                </a:cxn>
                <a:cxn ang="0">
                  <a:pos x="497" y="66"/>
                </a:cxn>
                <a:cxn ang="0">
                  <a:pos x="503" y="81"/>
                </a:cxn>
                <a:cxn ang="0">
                  <a:pos x="508" y="98"/>
                </a:cxn>
                <a:cxn ang="0">
                  <a:pos x="510" y="115"/>
                </a:cxn>
                <a:cxn ang="0">
                  <a:pos x="511" y="162"/>
                </a:cxn>
                <a:cxn ang="0">
                  <a:pos x="511" y="210"/>
                </a:cxn>
                <a:cxn ang="0">
                  <a:pos x="511" y="257"/>
                </a:cxn>
                <a:cxn ang="0">
                  <a:pos x="510" y="261"/>
                </a:cxn>
                <a:cxn ang="0">
                  <a:pos x="509" y="265"/>
                </a:cxn>
                <a:cxn ang="0">
                  <a:pos x="1" y="265"/>
                </a:cxn>
                <a:cxn ang="0">
                  <a:pos x="0" y="258"/>
                </a:cxn>
                <a:cxn ang="0">
                  <a:pos x="0" y="252"/>
                </a:cxn>
                <a:cxn ang="0">
                  <a:pos x="0" y="125"/>
                </a:cxn>
                <a:cxn ang="0">
                  <a:pos x="1" y="106"/>
                </a:cxn>
                <a:cxn ang="0">
                  <a:pos x="5" y="88"/>
                </a:cxn>
                <a:cxn ang="0">
                  <a:pos x="11" y="72"/>
                </a:cxn>
                <a:cxn ang="0">
                  <a:pos x="19" y="56"/>
                </a:cxn>
                <a:cxn ang="0">
                  <a:pos x="30" y="42"/>
                </a:cxn>
                <a:cxn ang="0">
                  <a:pos x="42" y="30"/>
                </a:cxn>
                <a:cxn ang="0">
                  <a:pos x="56" y="20"/>
                </a:cxn>
                <a:cxn ang="0">
                  <a:pos x="71" y="11"/>
                </a:cxn>
                <a:cxn ang="0">
                  <a:pos x="88" y="5"/>
                </a:cxn>
                <a:cxn ang="0">
                  <a:pos x="105" y="1"/>
                </a:cxn>
                <a:cxn ang="0">
                  <a:pos x="124" y="0"/>
                </a:cxn>
              </a:cxnLst>
              <a:rect l="0" t="0" r="r" b="b"/>
              <a:pathLst>
                <a:path w="511" h="265">
                  <a:moveTo>
                    <a:pt x="124" y="0"/>
                  </a:moveTo>
                  <a:lnTo>
                    <a:pt x="170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6" y="1"/>
                  </a:lnTo>
                  <a:lnTo>
                    <a:pt x="186" y="33"/>
                  </a:lnTo>
                  <a:lnTo>
                    <a:pt x="196" y="66"/>
                  </a:lnTo>
                  <a:lnTo>
                    <a:pt x="215" y="132"/>
                  </a:lnTo>
                  <a:lnTo>
                    <a:pt x="218" y="132"/>
                  </a:lnTo>
                  <a:lnTo>
                    <a:pt x="220" y="133"/>
                  </a:lnTo>
                  <a:lnTo>
                    <a:pt x="233" y="100"/>
                  </a:lnTo>
                  <a:lnTo>
                    <a:pt x="248" y="66"/>
                  </a:lnTo>
                  <a:lnTo>
                    <a:pt x="237" y="52"/>
                  </a:lnTo>
                  <a:lnTo>
                    <a:pt x="225" y="37"/>
                  </a:lnTo>
                  <a:lnTo>
                    <a:pt x="213" y="20"/>
                  </a:lnTo>
                  <a:lnTo>
                    <a:pt x="296" y="20"/>
                  </a:lnTo>
                  <a:lnTo>
                    <a:pt x="263" y="65"/>
                  </a:lnTo>
                  <a:lnTo>
                    <a:pt x="270" y="81"/>
                  </a:lnTo>
                  <a:lnTo>
                    <a:pt x="278" y="98"/>
                  </a:lnTo>
                  <a:lnTo>
                    <a:pt x="285" y="116"/>
                  </a:lnTo>
                  <a:lnTo>
                    <a:pt x="294" y="135"/>
                  </a:lnTo>
                  <a:lnTo>
                    <a:pt x="308" y="89"/>
                  </a:lnTo>
                  <a:lnTo>
                    <a:pt x="321" y="45"/>
                  </a:lnTo>
                  <a:lnTo>
                    <a:pt x="334" y="1"/>
                  </a:lnTo>
                  <a:lnTo>
                    <a:pt x="353" y="1"/>
                  </a:lnTo>
                  <a:lnTo>
                    <a:pt x="371" y="0"/>
                  </a:lnTo>
                  <a:lnTo>
                    <a:pt x="388" y="0"/>
                  </a:lnTo>
                  <a:lnTo>
                    <a:pt x="406" y="2"/>
                  </a:lnTo>
                  <a:lnTo>
                    <a:pt x="423" y="5"/>
                  </a:lnTo>
                  <a:lnTo>
                    <a:pt x="438" y="11"/>
                  </a:lnTo>
                  <a:lnTo>
                    <a:pt x="453" y="19"/>
                  </a:lnTo>
                  <a:lnTo>
                    <a:pt x="466" y="28"/>
                  </a:lnTo>
                  <a:lnTo>
                    <a:pt x="478" y="39"/>
                  </a:lnTo>
                  <a:lnTo>
                    <a:pt x="489" y="52"/>
                  </a:lnTo>
                  <a:lnTo>
                    <a:pt x="497" y="66"/>
                  </a:lnTo>
                  <a:lnTo>
                    <a:pt x="503" y="81"/>
                  </a:lnTo>
                  <a:lnTo>
                    <a:pt x="508" y="98"/>
                  </a:lnTo>
                  <a:lnTo>
                    <a:pt x="510" y="115"/>
                  </a:lnTo>
                  <a:lnTo>
                    <a:pt x="511" y="162"/>
                  </a:lnTo>
                  <a:lnTo>
                    <a:pt x="511" y="210"/>
                  </a:lnTo>
                  <a:lnTo>
                    <a:pt x="511" y="257"/>
                  </a:lnTo>
                  <a:lnTo>
                    <a:pt x="510" y="261"/>
                  </a:lnTo>
                  <a:lnTo>
                    <a:pt x="509" y="265"/>
                  </a:lnTo>
                  <a:lnTo>
                    <a:pt x="1" y="265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0" y="125"/>
                  </a:lnTo>
                  <a:lnTo>
                    <a:pt x="1" y="106"/>
                  </a:lnTo>
                  <a:lnTo>
                    <a:pt x="5" y="88"/>
                  </a:lnTo>
                  <a:lnTo>
                    <a:pt x="11" y="72"/>
                  </a:lnTo>
                  <a:lnTo>
                    <a:pt x="19" y="56"/>
                  </a:lnTo>
                  <a:lnTo>
                    <a:pt x="30" y="42"/>
                  </a:lnTo>
                  <a:lnTo>
                    <a:pt x="42" y="30"/>
                  </a:lnTo>
                  <a:lnTo>
                    <a:pt x="56" y="20"/>
                  </a:lnTo>
                  <a:lnTo>
                    <a:pt x="71" y="11"/>
                  </a:lnTo>
                  <a:lnTo>
                    <a:pt x="88" y="5"/>
                  </a:lnTo>
                  <a:lnTo>
                    <a:pt x="105" y="1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F7568A22-EBE7-4660-9BF7-F950DD119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3388" y="233363"/>
              <a:ext cx="490538" cy="523875"/>
            </a:xfrm>
            <a:custGeom>
              <a:avLst/>
              <a:gdLst/>
              <a:ahLst/>
              <a:cxnLst>
                <a:cxn ang="0">
                  <a:pos x="131" y="53"/>
                </a:cxn>
                <a:cxn ang="0">
                  <a:pos x="116" y="70"/>
                </a:cxn>
                <a:cxn ang="0">
                  <a:pos x="106" y="87"/>
                </a:cxn>
                <a:cxn ang="0">
                  <a:pos x="86" y="84"/>
                </a:cxn>
                <a:cxn ang="0">
                  <a:pos x="74" y="105"/>
                </a:cxn>
                <a:cxn ang="0">
                  <a:pos x="86" y="128"/>
                </a:cxn>
                <a:cxn ang="0">
                  <a:pos x="73" y="138"/>
                </a:cxn>
                <a:cxn ang="0">
                  <a:pos x="77" y="178"/>
                </a:cxn>
                <a:cxn ang="0">
                  <a:pos x="96" y="173"/>
                </a:cxn>
                <a:cxn ang="0">
                  <a:pos x="100" y="191"/>
                </a:cxn>
                <a:cxn ang="0">
                  <a:pos x="111" y="212"/>
                </a:cxn>
                <a:cxn ang="0">
                  <a:pos x="138" y="204"/>
                </a:cxn>
                <a:cxn ang="0">
                  <a:pos x="154" y="212"/>
                </a:cxn>
                <a:cxn ang="0">
                  <a:pos x="177" y="220"/>
                </a:cxn>
                <a:cxn ang="0">
                  <a:pos x="190" y="196"/>
                </a:cxn>
                <a:cxn ang="0">
                  <a:pos x="212" y="193"/>
                </a:cxn>
                <a:cxn ang="0">
                  <a:pos x="239" y="162"/>
                </a:cxn>
                <a:cxn ang="0">
                  <a:pos x="223" y="146"/>
                </a:cxn>
                <a:cxn ang="0">
                  <a:pos x="240" y="134"/>
                </a:cxn>
                <a:cxn ang="0">
                  <a:pos x="237" y="109"/>
                </a:cxn>
                <a:cxn ang="0">
                  <a:pos x="221" y="98"/>
                </a:cxn>
                <a:cxn ang="0">
                  <a:pos x="204" y="88"/>
                </a:cxn>
                <a:cxn ang="0">
                  <a:pos x="205" y="67"/>
                </a:cxn>
                <a:cxn ang="0">
                  <a:pos x="178" y="55"/>
                </a:cxn>
                <a:cxn ang="0">
                  <a:pos x="163" y="68"/>
                </a:cxn>
                <a:cxn ang="0">
                  <a:pos x="153" y="56"/>
                </a:cxn>
                <a:cxn ang="0">
                  <a:pos x="176" y="1"/>
                </a:cxn>
                <a:cxn ang="0">
                  <a:pos x="223" y="16"/>
                </a:cxn>
                <a:cxn ang="0">
                  <a:pos x="258" y="48"/>
                </a:cxn>
                <a:cxn ang="0">
                  <a:pos x="279" y="98"/>
                </a:cxn>
                <a:cxn ang="0">
                  <a:pos x="300" y="135"/>
                </a:cxn>
                <a:cxn ang="0">
                  <a:pos x="309" y="164"/>
                </a:cxn>
                <a:cxn ang="0">
                  <a:pos x="302" y="194"/>
                </a:cxn>
                <a:cxn ang="0">
                  <a:pos x="282" y="209"/>
                </a:cxn>
                <a:cxn ang="0">
                  <a:pos x="260" y="240"/>
                </a:cxn>
                <a:cxn ang="0">
                  <a:pos x="236" y="278"/>
                </a:cxn>
                <a:cxn ang="0">
                  <a:pos x="202" y="312"/>
                </a:cxn>
                <a:cxn ang="0">
                  <a:pos x="161" y="330"/>
                </a:cxn>
                <a:cxn ang="0">
                  <a:pos x="119" y="321"/>
                </a:cxn>
                <a:cxn ang="0">
                  <a:pos x="83" y="292"/>
                </a:cxn>
                <a:cxn ang="0">
                  <a:pos x="57" y="255"/>
                </a:cxn>
                <a:cxn ang="0">
                  <a:pos x="28" y="210"/>
                </a:cxn>
                <a:cxn ang="0">
                  <a:pos x="8" y="194"/>
                </a:cxn>
                <a:cxn ang="0">
                  <a:pos x="0" y="168"/>
                </a:cxn>
                <a:cxn ang="0">
                  <a:pos x="4" y="141"/>
                </a:cxn>
                <a:cxn ang="0">
                  <a:pos x="24" y="120"/>
                </a:cxn>
                <a:cxn ang="0">
                  <a:pos x="37" y="69"/>
                </a:cxn>
                <a:cxn ang="0">
                  <a:pos x="63" y="32"/>
                </a:cxn>
                <a:cxn ang="0">
                  <a:pos x="102" y="9"/>
                </a:cxn>
                <a:cxn ang="0">
                  <a:pos x="156" y="0"/>
                </a:cxn>
              </a:cxnLst>
              <a:rect l="0" t="0" r="r" b="b"/>
              <a:pathLst>
                <a:path w="309" h="330">
                  <a:moveTo>
                    <a:pt x="151" y="50"/>
                  </a:moveTo>
                  <a:lnTo>
                    <a:pt x="141" y="51"/>
                  </a:lnTo>
                  <a:lnTo>
                    <a:pt x="131" y="53"/>
                  </a:lnTo>
                  <a:lnTo>
                    <a:pt x="122" y="56"/>
                  </a:lnTo>
                  <a:lnTo>
                    <a:pt x="113" y="63"/>
                  </a:lnTo>
                  <a:lnTo>
                    <a:pt x="116" y="70"/>
                  </a:lnTo>
                  <a:lnTo>
                    <a:pt x="119" y="77"/>
                  </a:lnTo>
                  <a:lnTo>
                    <a:pt x="113" y="82"/>
                  </a:lnTo>
                  <a:lnTo>
                    <a:pt x="106" y="87"/>
                  </a:lnTo>
                  <a:lnTo>
                    <a:pt x="99" y="82"/>
                  </a:lnTo>
                  <a:lnTo>
                    <a:pt x="91" y="77"/>
                  </a:lnTo>
                  <a:lnTo>
                    <a:pt x="86" y="84"/>
                  </a:lnTo>
                  <a:lnTo>
                    <a:pt x="80" y="90"/>
                  </a:lnTo>
                  <a:lnTo>
                    <a:pt x="77" y="97"/>
                  </a:lnTo>
                  <a:lnTo>
                    <a:pt x="74" y="105"/>
                  </a:lnTo>
                  <a:lnTo>
                    <a:pt x="73" y="113"/>
                  </a:lnTo>
                  <a:lnTo>
                    <a:pt x="87" y="120"/>
                  </a:lnTo>
                  <a:lnTo>
                    <a:pt x="86" y="128"/>
                  </a:lnTo>
                  <a:lnTo>
                    <a:pt x="84" y="135"/>
                  </a:lnTo>
                  <a:lnTo>
                    <a:pt x="78" y="137"/>
                  </a:lnTo>
                  <a:lnTo>
                    <a:pt x="73" y="138"/>
                  </a:lnTo>
                  <a:lnTo>
                    <a:pt x="66" y="140"/>
                  </a:lnTo>
                  <a:lnTo>
                    <a:pt x="71" y="159"/>
                  </a:lnTo>
                  <a:lnTo>
                    <a:pt x="77" y="178"/>
                  </a:lnTo>
                  <a:lnTo>
                    <a:pt x="84" y="176"/>
                  </a:lnTo>
                  <a:lnTo>
                    <a:pt x="90" y="174"/>
                  </a:lnTo>
                  <a:lnTo>
                    <a:pt x="96" y="173"/>
                  </a:lnTo>
                  <a:lnTo>
                    <a:pt x="100" y="179"/>
                  </a:lnTo>
                  <a:lnTo>
                    <a:pt x="105" y="185"/>
                  </a:lnTo>
                  <a:lnTo>
                    <a:pt x="100" y="191"/>
                  </a:lnTo>
                  <a:lnTo>
                    <a:pt x="95" y="198"/>
                  </a:lnTo>
                  <a:lnTo>
                    <a:pt x="102" y="206"/>
                  </a:lnTo>
                  <a:lnTo>
                    <a:pt x="111" y="212"/>
                  </a:lnTo>
                  <a:lnTo>
                    <a:pt x="120" y="216"/>
                  </a:lnTo>
                  <a:lnTo>
                    <a:pt x="131" y="218"/>
                  </a:lnTo>
                  <a:lnTo>
                    <a:pt x="138" y="204"/>
                  </a:lnTo>
                  <a:lnTo>
                    <a:pt x="146" y="205"/>
                  </a:lnTo>
                  <a:lnTo>
                    <a:pt x="153" y="207"/>
                  </a:lnTo>
                  <a:lnTo>
                    <a:pt x="154" y="212"/>
                  </a:lnTo>
                  <a:lnTo>
                    <a:pt x="156" y="218"/>
                  </a:lnTo>
                  <a:lnTo>
                    <a:pt x="157" y="225"/>
                  </a:lnTo>
                  <a:lnTo>
                    <a:pt x="177" y="220"/>
                  </a:lnTo>
                  <a:lnTo>
                    <a:pt x="196" y="214"/>
                  </a:lnTo>
                  <a:lnTo>
                    <a:pt x="194" y="207"/>
                  </a:lnTo>
                  <a:lnTo>
                    <a:pt x="190" y="196"/>
                  </a:lnTo>
                  <a:lnTo>
                    <a:pt x="202" y="187"/>
                  </a:lnTo>
                  <a:lnTo>
                    <a:pt x="207" y="189"/>
                  </a:lnTo>
                  <a:lnTo>
                    <a:pt x="212" y="193"/>
                  </a:lnTo>
                  <a:lnTo>
                    <a:pt x="218" y="197"/>
                  </a:lnTo>
                  <a:lnTo>
                    <a:pt x="228" y="180"/>
                  </a:lnTo>
                  <a:lnTo>
                    <a:pt x="239" y="162"/>
                  </a:lnTo>
                  <a:lnTo>
                    <a:pt x="227" y="156"/>
                  </a:lnTo>
                  <a:lnTo>
                    <a:pt x="221" y="153"/>
                  </a:lnTo>
                  <a:lnTo>
                    <a:pt x="223" y="146"/>
                  </a:lnTo>
                  <a:lnTo>
                    <a:pt x="224" y="138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25"/>
                  </a:lnTo>
                  <a:lnTo>
                    <a:pt x="239" y="117"/>
                  </a:lnTo>
                  <a:lnTo>
                    <a:pt x="237" y="109"/>
                  </a:lnTo>
                  <a:lnTo>
                    <a:pt x="234" y="102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14" y="102"/>
                  </a:lnTo>
                  <a:lnTo>
                    <a:pt x="209" y="95"/>
                  </a:lnTo>
                  <a:lnTo>
                    <a:pt x="204" y="88"/>
                  </a:lnTo>
                  <a:lnTo>
                    <a:pt x="209" y="81"/>
                  </a:lnTo>
                  <a:lnTo>
                    <a:pt x="213" y="74"/>
                  </a:lnTo>
                  <a:lnTo>
                    <a:pt x="205" y="67"/>
                  </a:lnTo>
                  <a:lnTo>
                    <a:pt x="197" y="61"/>
                  </a:lnTo>
                  <a:lnTo>
                    <a:pt x="188" y="57"/>
                  </a:lnTo>
                  <a:lnTo>
                    <a:pt x="178" y="55"/>
                  </a:lnTo>
                  <a:lnTo>
                    <a:pt x="174" y="62"/>
                  </a:lnTo>
                  <a:lnTo>
                    <a:pt x="170" y="69"/>
                  </a:lnTo>
                  <a:lnTo>
                    <a:pt x="163" y="68"/>
                  </a:lnTo>
                  <a:lnTo>
                    <a:pt x="157" y="67"/>
                  </a:lnTo>
                  <a:lnTo>
                    <a:pt x="155" y="61"/>
                  </a:lnTo>
                  <a:lnTo>
                    <a:pt x="153" y="56"/>
                  </a:lnTo>
                  <a:lnTo>
                    <a:pt x="151" y="50"/>
                  </a:lnTo>
                  <a:close/>
                  <a:moveTo>
                    <a:pt x="156" y="0"/>
                  </a:moveTo>
                  <a:lnTo>
                    <a:pt x="176" y="1"/>
                  </a:lnTo>
                  <a:lnTo>
                    <a:pt x="193" y="4"/>
                  </a:lnTo>
                  <a:lnTo>
                    <a:pt x="209" y="9"/>
                  </a:lnTo>
                  <a:lnTo>
                    <a:pt x="223" y="16"/>
                  </a:lnTo>
                  <a:lnTo>
                    <a:pt x="236" y="24"/>
                  </a:lnTo>
                  <a:lnTo>
                    <a:pt x="248" y="35"/>
                  </a:lnTo>
                  <a:lnTo>
                    <a:pt x="258" y="48"/>
                  </a:lnTo>
                  <a:lnTo>
                    <a:pt x="266" y="63"/>
                  </a:lnTo>
                  <a:lnTo>
                    <a:pt x="273" y="79"/>
                  </a:lnTo>
                  <a:lnTo>
                    <a:pt x="279" y="98"/>
                  </a:lnTo>
                  <a:lnTo>
                    <a:pt x="284" y="119"/>
                  </a:lnTo>
                  <a:lnTo>
                    <a:pt x="293" y="126"/>
                  </a:lnTo>
                  <a:lnTo>
                    <a:pt x="300" y="135"/>
                  </a:lnTo>
                  <a:lnTo>
                    <a:pt x="305" y="143"/>
                  </a:lnTo>
                  <a:lnTo>
                    <a:pt x="308" y="153"/>
                  </a:lnTo>
                  <a:lnTo>
                    <a:pt x="309" y="164"/>
                  </a:lnTo>
                  <a:lnTo>
                    <a:pt x="308" y="176"/>
                  </a:lnTo>
                  <a:lnTo>
                    <a:pt x="305" y="186"/>
                  </a:lnTo>
                  <a:lnTo>
                    <a:pt x="302" y="194"/>
                  </a:lnTo>
                  <a:lnTo>
                    <a:pt x="297" y="200"/>
                  </a:lnTo>
                  <a:lnTo>
                    <a:pt x="291" y="205"/>
                  </a:lnTo>
                  <a:lnTo>
                    <a:pt x="282" y="209"/>
                  </a:lnTo>
                  <a:lnTo>
                    <a:pt x="272" y="213"/>
                  </a:lnTo>
                  <a:lnTo>
                    <a:pt x="266" y="227"/>
                  </a:lnTo>
                  <a:lnTo>
                    <a:pt x="260" y="240"/>
                  </a:lnTo>
                  <a:lnTo>
                    <a:pt x="253" y="253"/>
                  </a:lnTo>
                  <a:lnTo>
                    <a:pt x="245" y="265"/>
                  </a:lnTo>
                  <a:lnTo>
                    <a:pt x="236" y="278"/>
                  </a:lnTo>
                  <a:lnTo>
                    <a:pt x="225" y="290"/>
                  </a:lnTo>
                  <a:lnTo>
                    <a:pt x="214" y="302"/>
                  </a:lnTo>
                  <a:lnTo>
                    <a:pt x="202" y="312"/>
                  </a:lnTo>
                  <a:lnTo>
                    <a:pt x="189" y="321"/>
                  </a:lnTo>
                  <a:lnTo>
                    <a:pt x="175" y="327"/>
                  </a:lnTo>
                  <a:lnTo>
                    <a:pt x="161" y="330"/>
                  </a:lnTo>
                  <a:lnTo>
                    <a:pt x="147" y="329"/>
                  </a:lnTo>
                  <a:lnTo>
                    <a:pt x="133" y="326"/>
                  </a:lnTo>
                  <a:lnTo>
                    <a:pt x="119" y="321"/>
                  </a:lnTo>
                  <a:lnTo>
                    <a:pt x="106" y="312"/>
                  </a:lnTo>
                  <a:lnTo>
                    <a:pt x="93" y="303"/>
                  </a:lnTo>
                  <a:lnTo>
                    <a:pt x="83" y="292"/>
                  </a:lnTo>
                  <a:lnTo>
                    <a:pt x="73" y="281"/>
                  </a:lnTo>
                  <a:lnTo>
                    <a:pt x="65" y="268"/>
                  </a:lnTo>
                  <a:lnTo>
                    <a:pt x="57" y="255"/>
                  </a:lnTo>
                  <a:lnTo>
                    <a:pt x="50" y="241"/>
                  </a:lnTo>
                  <a:lnTo>
                    <a:pt x="37" y="212"/>
                  </a:lnTo>
                  <a:lnTo>
                    <a:pt x="28" y="210"/>
                  </a:lnTo>
                  <a:lnTo>
                    <a:pt x="19" y="207"/>
                  </a:lnTo>
                  <a:lnTo>
                    <a:pt x="13" y="201"/>
                  </a:lnTo>
                  <a:lnTo>
                    <a:pt x="8" y="194"/>
                  </a:lnTo>
                  <a:lnTo>
                    <a:pt x="4" y="187"/>
                  </a:lnTo>
                  <a:lnTo>
                    <a:pt x="1" y="177"/>
                  </a:lnTo>
                  <a:lnTo>
                    <a:pt x="0" y="168"/>
                  </a:lnTo>
                  <a:lnTo>
                    <a:pt x="0" y="158"/>
                  </a:lnTo>
                  <a:lnTo>
                    <a:pt x="1" y="149"/>
                  </a:lnTo>
                  <a:lnTo>
                    <a:pt x="4" y="141"/>
                  </a:lnTo>
                  <a:lnTo>
                    <a:pt x="9" y="133"/>
                  </a:lnTo>
                  <a:lnTo>
                    <a:pt x="16" y="126"/>
                  </a:lnTo>
                  <a:lnTo>
                    <a:pt x="24" y="120"/>
                  </a:lnTo>
                  <a:lnTo>
                    <a:pt x="27" y="102"/>
                  </a:lnTo>
                  <a:lnTo>
                    <a:pt x="31" y="84"/>
                  </a:lnTo>
                  <a:lnTo>
                    <a:pt x="37" y="69"/>
                  </a:lnTo>
                  <a:lnTo>
                    <a:pt x="44" y="55"/>
                  </a:lnTo>
                  <a:lnTo>
                    <a:pt x="53" y="43"/>
                  </a:lnTo>
                  <a:lnTo>
                    <a:pt x="63" y="32"/>
                  </a:lnTo>
                  <a:lnTo>
                    <a:pt x="74" y="23"/>
                  </a:lnTo>
                  <a:lnTo>
                    <a:pt x="87" y="15"/>
                  </a:lnTo>
                  <a:lnTo>
                    <a:pt x="102" y="9"/>
                  </a:lnTo>
                  <a:lnTo>
                    <a:pt x="119" y="4"/>
                  </a:lnTo>
                  <a:lnTo>
                    <a:pt x="137" y="1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63C4675F-8CBA-4DEF-B391-2BEDCF92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25" y="390525"/>
              <a:ext cx="117475" cy="1190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8" y="2"/>
                </a:cxn>
                <a:cxn ang="0">
                  <a:pos x="57" y="6"/>
                </a:cxn>
                <a:cxn ang="0">
                  <a:pos x="65" y="12"/>
                </a:cxn>
                <a:cxn ang="0">
                  <a:pos x="70" y="20"/>
                </a:cxn>
                <a:cxn ang="0">
                  <a:pos x="73" y="29"/>
                </a:cxn>
                <a:cxn ang="0">
                  <a:pos x="74" y="39"/>
                </a:cxn>
                <a:cxn ang="0">
                  <a:pos x="72" y="49"/>
                </a:cxn>
                <a:cxn ang="0">
                  <a:pos x="69" y="58"/>
                </a:cxn>
                <a:cxn ang="0">
                  <a:pos x="63" y="65"/>
                </a:cxn>
                <a:cxn ang="0">
                  <a:pos x="55" y="70"/>
                </a:cxn>
                <a:cxn ang="0">
                  <a:pos x="46" y="74"/>
                </a:cxn>
                <a:cxn ang="0">
                  <a:pos x="36" y="75"/>
                </a:cxn>
                <a:cxn ang="0">
                  <a:pos x="26" y="74"/>
                </a:cxn>
                <a:cxn ang="0">
                  <a:pos x="17" y="69"/>
                </a:cxn>
                <a:cxn ang="0">
                  <a:pos x="10" y="63"/>
                </a:cxn>
                <a:cxn ang="0">
                  <a:pos x="4" y="56"/>
                </a:cxn>
                <a:cxn ang="0">
                  <a:pos x="1" y="46"/>
                </a:cxn>
                <a:cxn ang="0">
                  <a:pos x="0" y="36"/>
                </a:cxn>
                <a:cxn ang="0">
                  <a:pos x="2" y="26"/>
                </a:cxn>
                <a:cxn ang="0">
                  <a:pos x="6" y="18"/>
                </a:cxn>
                <a:cxn ang="0">
                  <a:pos x="12" y="10"/>
                </a:cxn>
                <a:cxn ang="0">
                  <a:pos x="19" y="5"/>
                </a:cxn>
                <a:cxn ang="0">
                  <a:pos x="28" y="1"/>
                </a:cxn>
                <a:cxn ang="0">
                  <a:pos x="38" y="0"/>
                </a:cxn>
              </a:cxnLst>
              <a:rect l="0" t="0" r="r" b="b"/>
              <a:pathLst>
                <a:path w="74" h="75">
                  <a:moveTo>
                    <a:pt x="38" y="0"/>
                  </a:moveTo>
                  <a:lnTo>
                    <a:pt x="48" y="2"/>
                  </a:lnTo>
                  <a:lnTo>
                    <a:pt x="57" y="6"/>
                  </a:lnTo>
                  <a:lnTo>
                    <a:pt x="65" y="12"/>
                  </a:lnTo>
                  <a:lnTo>
                    <a:pt x="70" y="20"/>
                  </a:lnTo>
                  <a:lnTo>
                    <a:pt x="73" y="29"/>
                  </a:lnTo>
                  <a:lnTo>
                    <a:pt x="74" y="39"/>
                  </a:lnTo>
                  <a:lnTo>
                    <a:pt x="72" y="49"/>
                  </a:lnTo>
                  <a:lnTo>
                    <a:pt x="69" y="58"/>
                  </a:lnTo>
                  <a:lnTo>
                    <a:pt x="63" y="65"/>
                  </a:lnTo>
                  <a:lnTo>
                    <a:pt x="55" y="70"/>
                  </a:lnTo>
                  <a:lnTo>
                    <a:pt x="46" y="74"/>
                  </a:lnTo>
                  <a:lnTo>
                    <a:pt x="36" y="75"/>
                  </a:lnTo>
                  <a:lnTo>
                    <a:pt x="26" y="74"/>
                  </a:lnTo>
                  <a:lnTo>
                    <a:pt x="17" y="69"/>
                  </a:lnTo>
                  <a:lnTo>
                    <a:pt x="10" y="63"/>
                  </a:lnTo>
                  <a:lnTo>
                    <a:pt x="4" y="56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8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11DD2E36-4D24-4F32-AC19-580875EE34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7897"/>
          <a:stretch/>
        </p:blipFill>
        <p:spPr>
          <a:xfrm>
            <a:off x="4473027" y="2960480"/>
            <a:ext cx="719820" cy="738747"/>
          </a:xfrm>
          <a:prstGeom prst="rect">
            <a:avLst/>
          </a:prstGeom>
        </p:spPr>
      </p:pic>
      <p:pic>
        <p:nvPicPr>
          <p:cNvPr id="56" name="Graphic 55" descr="Checklist">
            <a:extLst>
              <a:ext uri="{FF2B5EF4-FFF2-40B4-BE49-F238E27FC236}">
                <a16:creationId xmlns:a16="http://schemas.microsoft.com/office/drawing/2014/main" id="{1B72ADBB-6FCA-46FC-90A3-60C4C4C7CA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3609" y="4034205"/>
            <a:ext cx="564900" cy="56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2303A99-1FCE-4067-9C3D-939897264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7136"/>
          <a:stretch/>
        </p:blipFill>
        <p:spPr>
          <a:xfrm>
            <a:off x="4542957" y="5068231"/>
            <a:ext cx="540000" cy="5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3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3412-1847-4DF5-9985-B076F23C8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/>
              <a:t>Navigating the survey (2)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1D9D87A-940C-49A3-9574-FB2AE1769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What the new reporting platform looks like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54920-FFD5-4D21-95FC-9DA1B9009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B3D6D62-770D-4A03-AB63-5CBA935EDD21}" type="slidenum">
              <a:rPr lang="en-GB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GB" sz="800"/>
          </a:p>
        </p:txBody>
      </p:sp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1AEE642-0BD8-4966-AA3B-33D1F7736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/>
          <a:stretch/>
        </p:blipFill>
        <p:spPr>
          <a:xfrm>
            <a:off x="761622" y="1908902"/>
            <a:ext cx="7492713" cy="3777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3D1B36-ECCD-46D2-8AFC-EEBC216547ED}"/>
              </a:ext>
            </a:extLst>
          </p:cNvPr>
          <p:cNvSpPr/>
          <p:nvPr/>
        </p:nvSpPr>
        <p:spPr>
          <a:xfrm>
            <a:off x="747033" y="5819403"/>
            <a:ext cx="7609114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cs typeface="Arial"/>
              </a:rPr>
              <a:t>Further details can be found in the user guide available once logged into the tool 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29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7A98-5C06-411B-B9C3-1D9FF2BBD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Providing voluntary feedback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0EC70-AFC0-438B-B26D-FAFFB7D16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We welcome signatory feedback throughout the pilot reporting cycle of the new Reporting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AAA51-DD3E-4461-A747-B6A60B20A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8FEA5-3029-4C2C-A155-D7F57A4C3497}"/>
              </a:ext>
            </a:extLst>
          </p:cNvPr>
          <p:cNvPicPr/>
          <p:nvPr/>
        </p:nvPicPr>
        <p:blipFill rotWithShape="1">
          <a:blip r:embed="rId3"/>
          <a:srcRect l="22217" t="50110" r="23327" b="23278"/>
          <a:stretch/>
        </p:blipFill>
        <p:spPr bwMode="auto">
          <a:xfrm>
            <a:off x="1685242" y="1765914"/>
            <a:ext cx="5773515" cy="1586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9F89D2-8440-46EC-AE5E-49A371E7E4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" b="3692"/>
          <a:stretch/>
        </p:blipFill>
        <p:spPr>
          <a:xfrm>
            <a:off x="1685242" y="3571875"/>
            <a:ext cx="5773515" cy="2438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A813BF-E9F1-47D4-BD5E-E0B0C4A76A0D}"/>
              </a:ext>
            </a:extLst>
          </p:cNvPr>
          <p:cNvCxnSpPr/>
          <p:nvPr/>
        </p:nvCxnSpPr>
        <p:spPr>
          <a:xfrm>
            <a:off x="1019175" y="2019301"/>
            <a:ext cx="590550" cy="0"/>
          </a:xfrm>
          <a:prstGeom prst="straightConnector1">
            <a:avLst/>
          </a:prstGeom>
          <a:ln w="57150">
            <a:solidFill>
              <a:srgbClr val="FA96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65A5B9-DDF1-4A98-8FBD-C618BEC3E9FD}"/>
              </a:ext>
            </a:extLst>
          </p:cNvPr>
          <p:cNvCxnSpPr/>
          <p:nvPr/>
        </p:nvCxnSpPr>
        <p:spPr>
          <a:xfrm>
            <a:off x="1019175" y="3790951"/>
            <a:ext cx="590550" cy="0"/>
          </a:xfrm>
          <a:prstGeom prst="straightConnector1">
            <a:avLst/>
          </a:prstGeom>
          <a:ln w="57150">
            <a:solidFill>
              <a:srgbClr val="FA96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50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E1FE-FBED-4645-8F47-6940DDA80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C28D4-0BDE-4353-8674-5ACA87B61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More information and resources about Reporting and Assessment available at </a:t>
            </a:r>
            <a:r>
              <a:rPr lang="en-US" u="sng">
                <a:hlinkClick r:id="rId2"/>
              </a:rPr>
              <a:t>www.unpri.org/reporting</a:t>
            </a:r>
            <a:r>
              <a:rPr lang="en-US"/>
              <a:t>​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AD256-D927-4EFA-8F8B-6C22DE7DB3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2270" y="3195779"/>
            <a:ext cx="7618639" cy="43355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150" b="1">
                <a:solidFill>
                  <a:schemeClr val="accent3"/>
                </a:solidFill>
                <a:hlinkClick r:id="rId3"/>
              </a:rPr>
              <a:t>The reporting process</a:t>
            </a:r>
            <a:endParaRPr lang="en-US" sz="1150" b="1">
              <a:solidFill>
                <a:schemeClr val="accent3"/>
              </a:solidFill>
              <a:hlinkClick r:id="rId4"/>
            </a:endParaRPr>
          </a:p>
          <a:p>
            <a:pPr>
              <a:lnSpc>
                <a:spcPct val="100000"/>
              </a:lnSpc>
            </a:pPr>
            <a:r>
              <a:rPr lang="en-US" sz="1150" b="1">
                <a:solidFill>
                  <a:schemeClr val="accent3"/>
                </a:solidFill>
                <a:hlinkClick r:id="rId4"/>
              </a:rPr>
              <a:t>Investor reporting guidance</a:t>
            </a:r>
            <a:endParaRPr lang="en-US" sz="1150" b="1"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100"/>
              <a:t>Short module specific guides</a:t>
            </a:r>
          </a:p>
          <a:p>
            <a:pPr lvl="1">
              <a:lnSpc>
                <a:spcPct val="100000"/>
              </a:lnSpc>
            </a:pPr>
            <a:r>
              <a:rPr lang="en-US" sz="1100"/>
              <a:t>Mapping documentation</a:t>
            </a:r>
          </a:p>
          <a:p>
            <a:pPr lvl="1">
              <a:lnSpc>
                <a:spcPct val="100000"/>
              </a:lnSpc>
            </a:pPr>
            <a:r>
              <a:rPr lang="en-US" sz="1100"/>
              <a:t>Offline version of the Reporting Framework, including </a:t>
            </a:r>
            <a:r>
              <a:rPr lang="en-US" sz="1100" b="1"/>
              <a:t>explanatory notes </a:t>
            </a:r>
            <a:r>
              <a:rPr lang="en-US" sz="1100"/>
              <a:t>(PDF, MS Word and Excel format)</a:t>
            </a:r>
            <a:endParaRPr lang="en-US" sz="1100" b="1"/>
          </a:p>
          <a:p>
            <a:pPr>
              <a:lnSpc>
                <a:spcPct val="100000"/>
              </a:lnSpc>
            </a:pPr>
            <a:r>
              <a:rPr lang="en-US" sz="1150" b="1">
                <a:hlinkClick r:id="rId5"/>
              </a:rPr>
              <a:t>Reporting framework glossary</a:t>
            </a:r>
            <a:endParaRPr lang="en-US" sz="1150" b="1"/>
          </a:p>
          <a:p>
            <a:pPr>
              <a:lnSpc>
                <a:spcPct val="100000"/>
              </a:lnSpc>
            </a:pPr>
            <a:r>
              <a:rPr lang="en-US" sz="1150" b="1">
                <a:hlinkClick r:id="rId6"/>
              </a:rPr>
              <a:t>Service providers reporting guidance</a:t>
            </a:r>
            <a:endParaRPr lang="en-US" sz="1150" b="1"/>
          </a:p>
          <a:p>
            <a:pPr>
              <a:lnSpc>
                <a:spcPct val="100000"/>
              </a:lnSpc>
            </a:pPr>
            <a:r>
              <a:rPr lang="en-US" sz="1150" b="1">
                <a:hlinkClick r:id="rId7"/>
              </a:rPr>
              <a:t>How investors are assessed on their reporting</a:t>
            </a:r>
            <a:endParaRPr lang="en-US" sz="1150" b="1"/>
          </a:p>
          <a:p>
            <a:pPr>
              <a:lnSpc>
                <a:spcPct val="100000"/>
              </a:lnSpc>
            </a:pPr>
            <a:r>
              <a:rPr lang="en-GB" sz="1150" b="1">
                <a:hlinkClick r:id="rId8"/>
              </a:rPr>
              <a:t>Reporting and assessment review</a:t>
            </a:r>
            <a:endParaRPr lang="en-GB" sz="1150" b="1"/>
          </a:p>
          <a:p>
            <a:pPr>
              <a:lnSpc>
                <a:spcPct val="100000"/>
              </a:lnSpc>
            </a:pPr>
            <a:r>
              <a:rPr lang="en-GB" sz="1150" b="1">
                <a:hlinkClick r:id="rId9"/>
              </a:rPr>
              <a:t>Minimum requirements for investors membership</a:t>
            </a:r>
            <a:r>
              <a:rPr lang="en-GB" sz="1150" b="1"/>
              <a:t> </a:t>
            </a:r>
            <a:r>
              <a:rPr lang="en-GB" sz="1150"/>
              <a:t>and</a:t>
            </a:r>
            <a:r>
              <a:rPr lang="en-GB" sz="1150" b="1"/>
              <a:t> </a:t>
            </a:r>
            <a:r>
              <a:rPr lang="en-GB" sz="1150" b="1">
                <a:hlinkClick r:id="rId10"/>
              </a:rPr>
              <a:t>Leaders Group</a:t>
            </a:r>
            <a:endParaRPr lang="en-GB" sz="1150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D68AD-80EA-4440-8830-67F76E0FC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7" name="Picture 6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5E0C79F9-C2C1-46AA-9ECC-4FAFDA9D7B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825627"/>
            <a:ext cx="7000875" cy="132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E18D09-1772-49DD-BD12-DA6DBF159285}"/>
              </a:ext>
            </a:extLst>
          </p:cNvPr>
          <p:cNvSpPr/>
          <p:nvPr/>
        </p:nvSpPr>
        <p:spPr>
          <a:xfrm>
            <a:off x="6343649" y="1785075"/>
            <a:ext cx="1038225" cy="260348"/>
          </a:xfrm>
          <a:prstGeom prst="rect">
            <a:avLst/>
          </a:prstGeom>
          <a:noFill/>
          <a:ln w="19050">
            <a:solidFill>
              <a:srgbClr val="FA9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85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D83064-6EA5-4EAA-A66E-29C10B57A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</a:t>
            </a:r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99B7112-9E47-4BC1-B897-6996B7119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81CB0-823F-455A-9397-CDD10149A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7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E26001-6B4D-405D-8D04-E6A4EA67C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12493-4F93-45D2-8F15-368FA9D4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9E6EA-C71D-4803-84E4-465850046372}"/>
              </a:ext>
            </a:extLst>
          </p:cNvPr>
          <p:cNvSpPr txBox="1"/>
          <p:nvPr/>
        </p:nvSpPr>
        <p:spPr>
          <a:xfrm>
            <a:off x="731520" y="3694176"/>
            <a:ext cx="6519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altLang="it-IT" dirty="0">
                <a:solidFill>
                  <a:srgbClr val="0054A6"/>
                </a:solidFill>
                <a:hlinkClick r:id="rId2"/>
              </a:rPr>
              <a:t>Contact: </a:t>
            </a:r>
            <a:endParaRPr lang="en-GB" altLang="it-IT" dirty="0">
              <a:solidFill>
                <a:srgbClr val="0054A6"/>
              </a:solidFill>
            </a:endParaRPr>
          </a:p>
          <a:p>
            <a:pPr>
              <a:spcBef>
                <a:spcPts val="600"/>
              </a:spcBef>
            </a:pPr>
            <a:r>
              <a:rPr lang="en-GB" altLang="it-IT" dirty="0">
                <a:solidFill>
                  <a:srgbClr val="0054A6"/>
                </a:solidFill>
                <a:hlinkClick r:id="rId3"/>
              </a:rPr>
              <a:t>yulia.sofronova@unpri.org</a:t>
            </a:r>
            <a:r>
              <a:rPr lang="en-GB" altLang="it-IT" dirty="0">
                <a:solidFill>
                  <a:srgbClr val="0054A6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altLang="it-IT" dirty="0">
                <a:solidFill>
                  <a:srgbClr val="0054A6"/>
                </a:solidFill>
              </a:rPr>
              <a:t>or Reporting &amp; Assessment at </a:t>
            </a:r>
            <a:r>
              <a:rPr lang="en-GB" altLang="it-IT" dirty="0">
                <a:solidFill>
                  <a:srgbClr val="0054A6"/>
                </a:solidFill>
                <a:hlinkClick r:id="rId4"/>
              </a:rPr>
              <a:t>reporting@unpri.org</a:t>
            </a:r>
            <a:r>
              <a:rPr lang="en-GB" altLang="it-IT" dirty="0">
                <a:solidFill>
                  <a:srgbClr val="0054A6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83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85A2B772-8FF2-422D-B2A0-68AB026D1D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0486" y="653142"/>
            <a:ext cx="7862206" cy="505506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AFF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2000">
                <a:latin typeface="+mn-lt"/>
              </a:rPr>
              <a:t>2021 Reporting timeline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C243225-4525-4452-9584-D033A03CF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7" y="1208541"/>
            <a:ext cx="7862206" cy="424315"/>
          </a:xfrm>
        </p:spPr>
        <p:txBody>
          <a:bodyPr/>
          <a:lstStyle/>
          <a:p>
            <a:r>
              <a:rPr lang="en-US"/>
              <a:t>Reporting is mandatory for all signatories to maintain their signatory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88379-DC6A-4334-8F39-F0B17A40F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076" y="6481938"/>
            <a:ext cx="568617" cy="2012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B3D6D62-770D-4A03-AB63-5CBA935EDD21}" type="slidenum">
              <a:rPr lang="en-GB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GB" sz="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89A877-14C6-4F83-8A5D-09F6260EFA2B}"/>
              </a:ext>
            </a:extLst>
          </p:cNvPr>
          <p:cNvGrpSpPr/>
          <p:nvPr/>
        </p:nvGrpSpPr>
        <p:grpSpPr>
          <a:xfrm>
            <a:off x="661308" y="2114218"/>
            <a:ext cx="7821396" cy="3130808"/>
            <a:chOff x="527981" y="1847958"/>
            <a:chExt cx="8115479" cy="3139886"/>
          </a:xfrm>
        </p:grpSpPr>
        <p:sp>
          <p:nvSpPr>
            <p:cNvPr id="8" name="Isosceles Triangle 92">
              <a:extLst>
                <a:ext uri="{FF2B5EF4-FFF2-40B4-BE49-F238E27FC236}">
                  <a16:creationId xmlns:a16="http://schemas.microsoft.com/office/drawing/2014/main" id="{57592888-EF77-436C-BA57-3F13A01691B9}"/>
                </a:ext>
              </a:extLst>
            </p:cNvPr>
            <p:cNvSpPr/>
            <p:nvPr/>
          </p:nvSpPr>
          <p:spPr>
            <a:xfrm>
              <a:off x="3377002" y="3532214"/>
              <a:ext cx="218808" cy="24830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id="{1566B81A-806E-4D20-814D-1869B0B0F38E}"/>
                </a:ext>
              </a:extLst>
            </p:cNvPr>
            <p:cNvGrpSpPr/>
            <p:nvPr/>
          </p:nvGrpSpPr>
          <p:grpSpPr>
            <a:xfrm>
              <a:off x="2802063" y="2484190"/>
              <a:ext cx="1695766" cy="891512"/>
              <a:chOff x="4965552" y="1736224"/>
              <a:chExt cx="2232248" cy="89151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D20EB6-D3C6-4363-A605-C02A0BC6CB0F}"/>
                  </a:ext>
                </a:extLst>
              </p:cNvPr>
              <p:cNvSpPr txBox="1"/>
              <p:nvPr/>
            </p:nvSpPr>
            <p:spPr>
              <a:xfrm>
                <a:off x="4965553" y="1979530"/>
                <a:ext cx="2023074" cy="64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Data analysis and creation of reporting outputs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AA38C4-3A0C-41BE-A49D-0CFEB464F997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May - July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Isosceles Triangle 92">
              <a:extLst>
                <a:ext uri="{FF2B5EF4-FFF2-40B4-BE49-F238E27FC236}">
                  <a16:creationId xmlns:a16="http://schemas.microsoft.com/office/drawing/2014/main" id="{9BDBC16F-38F8-4CDC-BE1E-503ABCC920E8}"/>
                </a:ext>
              </a:extLst>
            </p:cNvPr>
            <p:cNvSpPr/>
            <p:nvPr/>
          </p:nvSpPr>
          <p:spPr>
            <a:xfrm>
              <a:off x="4472694" y="2917057"/>
              <a:ext cx="218808" cy="24830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74">
              <a:extLst>
                <a:ext uri="{FF2B5EF4-FFF2-40B4-BE49-F238E27FC236}">
                  <a16:creationId xmlns:a16="http://schemas.microsoft.com/office/drawing/2014/main" id="{F03FE19A-2D43-46E6-B4AB-29C5D4E85112}"/>
                </a:ext>
              </a:extLst>
            </p:cNvPr>
            <p:cNvGrpSpPr/>
            <p:nvPr/>
          </p:nvGrpSpPr>
          <p:grpSpPr>
            <a:xfrm>
              <a:off x="4186072" y="1847958"/>
              <a:ext cx="1078950" cy="891512"/>
              <a:chOff x="4757817" y="1767730"/>
              <a:chExt cx="2607722" cy="891512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F81CA2-0CC4-4DEE-8C83-2B4946CA1999}"/>
                  </a:ext>
                </a:extLst>
              </p:cNvPr>
              <p:cNvSpPr txBox="1"/>
              <p:nvPr/>
            </p:nvSpPr>
            <p:spPr>
              <a:xfrm>
                <a:off x="4757817" y="2011036"/>
                <a:ext cx="2607722" cy="64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Reporting outputs released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FF6A7B-A688-4AB8-954F-9F92FC10110D}"/>
                  </a:ext>
                </a:extLst>
              </p:cNvPr>
              <p:cNvSpPr txBox="1"/>
              <p:nvPr/>
            </p:nvSpPr>
            <p:spPr>
              <a:xfrm>
                <a:off x="4757817" y="1767730"/>
                <a:ext cx="22322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August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Isosceles Triangle 93">
              <a:extLst>
                <a:ext uri="{FF2B5EF4-FFF2-40B4-BE49-F238E27FC236}">
                  <a16:creationId xmlns:a16="http://schemas.microsoft.com/office/drawing/2014/main" id="{966265DD-683A-429E-A7A0-04C07C6CD9D9}"/>
                </a:ext>
              </a:extLst>
            </p:cNvPr>
            <p:cNvSpPr/>
            <p:nvPr/>
          </p:nvSpPr>
          <p:spPr>
            <a:xfrm>
              <a:off x="7828214" y="3509037"/>
              <a:ext cx="218808" cy="24830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Group 77">
              <a:extLst>
                <a:ext uri="{FF2B5EF4-FFF2-40B4-BE49-F238E27FC236}">
                  <a16:creationId xmlns:a16="http://schemas.microsoft.com/office/drawing/2014/main" id="{A96891C7-2856-421C-850F-EE08D6419261}"/>
                </a:ext>
              </a:extLst>
            </p:cNvPr>
            <p:cNvGrpSpPr/>
            <p:nvPr/>
          </p:nvGrpSpPr>
          <p:grpSpPr>
            <a:xfrm>
              <a:off x="7483789" y="2329437"/>
              <a:ext cx="1159671" cy="704971"/>
              <a:chOff x="4965552" y="1736224"/>
              <a:chExt cx="2232249" cy="70497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B331C8-C7D3-453D-87F3-792DB59A4721}"/>
                  </a:ext>
                </a:extLst>
              </p:cNvPr>
              <p:cNvSpPr txBox="1"/>
              <p:nvPr/>
            </p:nvSpPr>
            <p:spPr>
              <a:xfrm>
                <a:off x="4965553" y="197953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Release of next year’s reporting framework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CCAD06-1DCF-4654-BDCA-2A3C6A6D469C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November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Isosceles Triangle 80">
              <a:extLst>
                <a:ext uri="{FF2B5EF4-FFF2-40B4-BE49-F238E27FC236}">
                  <a16:creationId xmlns:a16="http://schemas.microsoft.com/office/drawing/2014/main" id="{69CDAB7E-D2AC-447C-B09E-B1D309044ACB}"/>
                </a:ext>
              </a:extLst>
            </p:cNvPr>
            <p:cNvSpPr/>
            <p:nvPr/>
          </p:nvSpPr>
          <p:spPr>
            <a:xfrm>
              <a:off x="5865498" y="3509729"/>
              <a:ext cx="218808" cy="24830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Group 69">
              <a:extLst>
                <a:ext uri="{FF2B5EF4-FFF2-40B4-BE49-F238E27FC236}">
                  <a16:creationId xmlns:a16="http://schemas.microsoft.com/office/drawing/2014/main" id="{E16ADD1E-BAE6-42F9-94F5-9C66EC646ECF}"/>
                </a:ext>
              </a:extLst>
            </p:cNvPr>
            <p:cNvGrpSpPr/>
            <p:nvPr/>
          </p:nvGrpSpPr>
          <p:grpSpPr>
            <a:xfrm>
              <a:off x="5556487" y="2341697"/>
              <a:ext cx="1536864" cy="1095587"/>
              <a:chOff x="4965552" y="1736224"/>
              <a:chExt cx="3573387" cy="100745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C39B01-EA1F-44AA-B5AC-F100FAABB0DA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3127348" cy="76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Module development and changes to the framework</a:t>
                </a:r>
                <a:endParaRPr lang="ko-KR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75F9C4-1A4F-43E6-BE27-408ADD44287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3573387" cy="117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July – November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Isosceles Triangle 6">
              <a:extLst>
                <a:ext uri="{FF2B5EF4-FFF2-40B4-BE49-F238E27FC236}">
                  <a16:creationId xmlns:a16="http://schemas.microsoft.com/office/drawing/2014/main" id="{DE421620-EC62-4C77-AAAE-8E5B323AC255}"/>
                </a:ext>
              </a:extLst>
            </p:cNvPr>
            <p:cNvSpPr/>
            <p:nvPr/>
          </p:nvSpPr>
          <p:spPr>
            <a:xfrm>
              <a:off x="1508993" y="3497239"/>
              <a:ext cx="218808" cy="24830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01FFEBC-ABB6-41B2-852A-10B4C3729595}"/>
                </a:ext>
              </a:extLst>
            </p:cNvPr>
            <p:cNvGrpSpPr/>
            <p:nvPr/>
          </p:nvGrpSpPr>
          <p:grpSpPr>
            <a:xfrm>
              <a:off x="1116260" y="2484190"/>
              <a:ext cx="1536865" cy="889637"/>
              <a:chOff x="4965550" y="1736224"/>
              <a:chExt cx="3177080" cy="88963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891E59-E6CF-4831-9482-564BBEF098B5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3177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PRI signatories report on RI activities</a:t>
                </a:r>
                <a:endParaRPr lang="ko-KR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F7682A-DFA0-4C04-BABB-AA91DADF38C0}"/>
                  </a:ext>
                </a:extLst>
              </p:cNvPr>
              <p:cNvSpPr txBox="1"/>
              <p:nvPr/>
            </p:nvSpPr>
            <p:spPr>
              <a:xfrm>
                <a:off x="4965550" y="1736224"/>
                <a:ext cx="3014225" cy="277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Feb – April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E7F8D9-24AB-4A24-A29B-FE5BBCD695CE}"/>
                </a:ext>
              </a:extLst>
            </p:cNvPr>
            <p:cNvGrpSpPr/>
            <p:nvPr/>
          </p:nvGrpSpPr>
          <p:grpSpPr>
            <a:xfrm>
              <a:off x="527981" y="4564474"/>
              <a:ext cx="8088038" cy="423370"/>
              <a:chOff x="394653" y="2929984"/>
              <a:chExt cx="8088038" cy="42337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884D9D-5C0C-4B14-A69F-5DD395ACC5AB}"/>
                  </a:ext>
                </a:extLst>
              </p:cNvPr>
              <p:cNvSpPr/>
              <p:nvPr/>
            </p:nvSpPr>
            <p:spPr>
              <a:xfrm>
                <a:off x="2549132" y="2929985"/>
                <a:ext cx="5933559" cy="4233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Online Tool Closed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2B828A3-3B7B-4223-A25A-EA2CE87524C7}"/>
                  </a:ext>
                </a:extLst>
              </p:cNvPr>
              <p:cNvSpPr/>
              <p:nvPr/>
            </p:nvSpPr>
            <p:spPr>
              <a:xfrm>
                <a:off x="394653" y="2929984"/>
                <a:ext cx="2154479" cy="42336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Live reporting period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D5FDBD-00A3-459E-8CA5-7E55039E1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06" y="3360420"/>
              <a:ext cx="0" cy="1204054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E6EB000-87FC-4B56-A2FC-0600E830E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9192" y="3350895"/>
              <a:ext cx="0" cy="1204054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2CD1D1-85C8-4BB8-AEF8-D92371B989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3565869"/>
              <a:ext cx="0" cy="995086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649550-2E82-44F1-90ED-8C6859C7F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9125" y="3567774"/>
              <a:ext cx="0" cy="995086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B3CE0B-EEC3-4D78-B6A0-B85A2E1EC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507" y="4050171"/>
              <a:ext cx="8052160" cy="0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A3DF87-D196-4B69-A1F3-9C3090F2A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910" y="3710342"/>
              <a:ext cx="0" cy="679657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AF4EF1-EE75-444A-9CA9-66AA0C13D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3957" y="3702770"/>
              <a:ext cx="0" cy="679657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4B657B-CFD9-4475-8F45-9C3D67E204AF}"/>
              </a:ext>
            </a:extLst>
          </p:cNvPr>
          <p:cNvSpPr txBox="1"/>
          <p:nvPr/>
        </p:nvSpPr>
        <p:spPr>
          <a:xfrm>
            <a:off x="2005445" y="5715000"/>
            <a:ext cx="51331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A961E"/>
                </a:solidFill>
              </a:rPr>
              <a:t>Investor reporting cycle deadline: 29 April 2021</a:t>
            </a:r>
            <a:endParaRPr lang="en-US" sz="1600" b="1">
              <a:solidFill>
                <a:srgbClr val="FA961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67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99DA-DDD8-4A6D-BA80-7A55DE627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Investor Reporting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022FA-981A-4AFA-B5D5-99691DD9A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>
                <a:solidFill>
                  <a:srgbClr val="0071BC"/>
                </a:solidFill>
                <a:latin typeface="Arial"/>
                <a:cs typeface="Arial"/>
              </a:rPr>
              <a:t> </a:t>
            </a:r>
            <a:r>
              <a:rPr lang="en-GB">
                <a:solidFill>
                  <a:srgbClr val="0071BC"/>
                </a:solidFill>
                <a:latin typeface="Arial"/>
                <a:cs typeface="Arial"/>
              </a:rPr>
              <a:t>Modules and short guides are downloadable at </a:t>
            </a:r>
            <a:r>
              <a:rPr lang="en-GB">
                <a:solidFill>
                  <a:srgbClr val="0071BC"/>
                </a:solidFill>
                <a:latin typeface="Arial"/>
                <a:cs typeface="Arial"/>
                <a:hlinkClick r:id="rId3"/>
              </a:rPr>
              <a:t>Investor reporting guidance</a:t>
            </a:r>
            <a:r>
              <a:rPr lang="en-GB">
                <a:solidFill>
                  <a:srgbClr val="0071BC"/>
                </a:solidFill>
                <a:latin typeface="Arial"/>
                <a:cs typeface="Arial"/>
              </a:rPr>
              <a:t> </a:t>
            </a:r>
            <a:endParaRPr lang="en-GB" u="sng">
              <a:solidFill>
                <a:schemeClr val="accent2"/>
              </a:solidFill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96DC0-C03D-4044-BBB0-32D3492C9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3A818F-C100-4649-AA24-D17F8552BA02}"/>
              </a:ext>
            </a:extLst>
          </p:cNvPr>
          <p:cNvSpPr txBox="1">
            <a:spLocks/>
          </p:cNvSpPr>
          <p:nvPr/>
        </p:nvSpPr>
        <p:spPr>
          <a:xfrm>
            <a:off x="602360" y="737164"/>
            <a:ext cx="7939279" cy="2930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005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u="sng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6B9F31-92B2-4A73-B134-C22E71AA7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01" y="1819964"/>
            <a:ext cx="6136598" cy="43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5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31AFF3-E295-4620-8FE1-C7C6B7BF9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cs typeface="Arial"/>
              </a:rPr>
              <a:t>Key changes to the 2021 Investor Reporting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5CD7F-8C9A-424D-9FBD-4924AC152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1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EF9D-DADD-4F8B-B273-36A9C0204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Simpler, shorter and more consistent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204FB-3CA7-480F-9032-B9BE8EEA8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Introduction of ‘Core’ and ‘Plus’ model to simplify the reporting process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88379-DC6A-4334-8F39-F0B17A40F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7DB7BE-A898-4A58-BF4C-DC059DD6DE76}"/>
              </a:ext>
            </a:extLst>
          </p:cNvPr>
          <p:cNvSpPr/>
          <p:nvPr/>
        </p:nvSpPr>
        <p:spPr>
          <a:xfrm>
            <a:off x="620486" y="3208865"/>
            <a:ext cx="203077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/>
              <a:t>Mandatory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/>
              <a:t>Public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/>
              <a:t>Assessed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/>
              <a:t>Relatively stable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/>
              <a:t>Process-focussed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/>
              <a:t>Closed-ended questions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4594AD-8475-46CF-A792-6C15221D03AF}"/>
              </a:ext>
            </a:extLst>
          </p:cNvPr>
          <p:cNvSpPr/>
          <p:nvPr/>
        </p:nvSpPr>
        <p:spPr>
          <a:xfrm>
            <a:off x="2805181" y="3189691"/>
            <a:ext cx="20314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300"/>
              <a:t>Voluntary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Public or private (signatories’ choice)</a:t>
            </a:r>
            <a:endParaRPr lang="en-GB" sz="1300"/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300"/>
              <a:t>Not assessed</a:t>
            </a:r>
          </a:p>
          <a:p>
            <a:pPr marL="285750" lvl="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300"/>
              <a:t>Evolving</a:t>
            </a:r>
          </a:p>
          <a:p>
            <a:pPr marL="285750" lvl="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300"/>
              <a:t>Process- and outcomes focussed</a:t>
            </a:r>
          </a:p>
          <a:p>
            <a:pPr marL="285750" lvl="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300"/>
              <a:t>Mostly open-ended questions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9730F59-48C4-4A29-B0FE-272E72E11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81" y="2305402"/>
            <a:ext cx="2031438" cy="7455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1"/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       PLUS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8997A8ED-E0BF-431E-9D9B-9AB5DE9C704D}"/>
              </a:ext>
            </a:extLst>
          </p:cNvPr>
          <p:cNvSpPr/>
          <p:nvPr/>
        </p:nvSpPr>
        <p:spPr>
          <a:xfrm>
            <a:off x="620486" y="2305402"/>
            <a:ext cx="2030774" cy="745555"/>
          </a:xfrm>
          <a:prstGeom prst="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anchor="ctr" anchorCtr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>
                <a:solidFill>
                  <a:srgbClr val="FFFFFF"/>
                </a:solidFill>
                <a:latin typeface="Arial"/>
                <a:cs typeface="Arial" pitchFamily="34"/>
              </a:rPr>
              <a:t>      CORE</a:t>
            </a: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D51FB2E9-8F90-480C-A3A8-7BC3D600B0A7}"/>
              </a:ext>
            </a:extLst>
          </p:cNvPr>
          <p:cNvSpPr/>
          <p:nvPr/>
        </p:nvSpPr>
        <p:spPr>
          <a:xfrm>
            <a:off x="620486" y="3164747"/>
            <a:ext cx="2030774" cy="2041268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</a:ln>
        </p:spPr>
        <p:txBody>
          <a:bodyPr anchor="ctr" anchorCtr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>
              <a:solidFill>
                <a:srgbClr val="FFFFFF"/>
              </a:solidFill>
              <a:latin typeface="Arial"/>
              <a:cs typeface="Arial" pitchFamily="34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C2FF9B3A-125B-42DC-A127-FFE3342E05F9}"/>
              </a:ext>
            </a:extLst>
          </p:cNvPr>
          <p:cNvSpPr/>
          <p:nvPr/>
        </p:nvSpPr>
        <p:spPr>
          <a:xfrm>
            <a:off x="2806125" y="3164747"/>
            <a:ext cx="2030774" cy="2041268"/>
          </a:xfrm>
          <a:prstGeom prst="rect">
            <a:avLst/>
          </a:prstGeom>
          <a:noFill/>
          <a:ln w="19050" cap="flat">
            <a:solidFill>
              <a:schemeClr val="bg2">
                <a:lumMod val="75000"/>
              </a:schemeClr>
            </a:solidFill>
            <a:prstDash val="solid"/>
          </a:ln>
        </p:spPr>
        <p:txBody>
          <a:bodyPr anchor="ctr" anchorCtr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>
              <a:solidFill>
                <a:srgbClr val="FFFFFF"/>
              </a:solidFill>
              <a:latin typeface="Arial"/>
              <a:cs typeface="Arial" pitchFamily="34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F5F44D6F-A37F-4150-8217-408B6551D8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136"/>
          <a:stretch/>
        </p:blipFill>
        <p:spPr>
          <a:xfrm>
            <a:off x="3163289" y="2431666"/>
            <a:ext cx="487068" cy="50450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44808F8-FED3-4AF6-B467-A477C13EF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7897"/>
          <a:stretch/>
        </p:blipFill>
        <p:spPr>
          <a:xfrm>
            <a:off x="846973" y="2316504"/>
            <a:ext cx="719820" cy="738747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0FF317F-514A-4B48-A208-55640CF23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627492"/>
              </p:ext>
            </p:extLst>
          </p:nvPr>
        </p:nvGraphicFramePr>
        <p:xfrm>
          <a:off x="5383363" y="3050957"/>
          <a:ext cx="2815021" cy="248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E5DD733-27D1-4D17-9664-B3900A7037EB}"/>
              </a:ext>
            </a:extLst>
          </p:cNvPr>
          <p:cNvSpPr txBox="1">
            <a:spLocks/>
          </p:cNvSpPr>
          <p:nvPr/>
        </p:nvSpPr>
        <p:spPr>
          <a:xfrm>
            <a:off x="5383363" y="1828199"/>
            <a:ext cx="2976466" cy="1027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accent3"/>
                </a:solidFill>
              </a:rPr>
              <a:t>Decrease in number of indicators compared to 2020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>
                <a:solidFill>
                  <a:srgbClr val="FA961E"/>
                </a:solidFill>
              </a:rPr>
              <a:t>~50% </a:t>
            </a:r>
            <a:endParaRPr lang="en-GB" sz="4900" b="1">
              <a:solidFill>
                <a:srgbClr val="FA961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accent3"/>
                </a:solidFill>
              </a:rPr>
              <a:t> </a:t>
            </a: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18589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37097-4E00-4F1B-B8D1-4023841A1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Evolved and more challenging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B852C59-ED65-4BBD-BB11-A341E887F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modules are more challenging because they focus on the robustness and depth of signatories’ ESG processes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89EB92-9B41-48CA-9A6D-9FE9DB292AF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C9B67-3BFF-4E1C-849E-7910AD1E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3D6D62-770D-4A03-AB63-5CBA935EDD21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1A8C8F6-567D-4E68-827B-0E55901F2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980114"/>
              </p:ext>
            </p:extLst>
          </p:nvPr>
        </p:nvGraphicFramePr>
        <p:xfrm>
          <a:off x="636272" y="1863353"/>
          <a:ext cx="7834992" cy="412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391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BF2D-EFB2-4062-ABBC-66EB69D84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Senior leadership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E812D-30E4-4939-860B-FC937B85B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To raise awareness and accountability of PRI reporting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5845B-8AA3-4B0C-8B77-D9CD5395F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B3D6D62-770D-4A03-AB63-5CBA935EDD21}" type="slidenum">
              <a:rPr lang="en-GB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GB" sz="800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6431426F-EA9A-46F2-892C-775C6A42F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5992"/>
              </p:ext>
            </p:extLst>
          </p:nvPr>
        </p:nvGraphicFramePr>
        <p:xfrm>
          <a:off x="620485" y="1825625"/>
          <a:ext cx="7862207" cy="433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218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 palette">
      <a:dk1>
        <a:srgbClr val="000000"/>
      </a:dk1>
      <a:lt1>
        <a:sysClr val="window" lastClr="FFFFFF"/>
      </a:lt1>
      <a:dk2>
        <a:srgbClr val="0050A0"/>
      </a:dk2>
      <a:lt2>
        <a:srgbClr val="E7E6E6"/>
      </a:lt2>
      <a:accent1>
        <a:srgbClr val="00B0F0"/>
      </a:accent1>
      <a:accent2>
        <a:srgbClr val="57D3FF"/>
      </a:accent2>
      <a:accent3>
        <a:srgbClr val="00AFF0"/>
      </a:accent3>
      <a:accent4>
        <a:srgbClr val="008CC8"/>
      </a:accent4>
      <a:accent5>
        <a:srgbClr val="0050A0"/>
      </a:accent5>
      <a:accent6>
        <a:srgbClr val="003870"/>
      </a:accent6>
      <a:hlink>
        <a:srgbClr val="00B0F0"/>
      </a:hlink>
      <a:folHlink>
        <a:srgbClr val="00AFF0"/>
      </a:folHlink>
    </a:clrScheme>
    <a:fontScheme name="PR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664DB7-4817-4EAF-9700-FE854D30CB7B}" vid="{5EEA8125-D0DF-45DA-810E-B51AC4C22B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20E2D0865AE44A9FF1299F280F801" ma:contentTypeVersion="5" ma:contentTypeDescription="Create a new document." ma:contentTypeScope="" ma:versionID="f07c93d3c3bf63948369fbe98c90b9c1">
  <xsd:schema xmlns:xsd="http://www.w3.org/2001/XMLSchema" xmlns:xs="http://www.w3.org/2001/XMLSchema" xmlns:p="http://schemas.microsoft.com/office/2006/metadata/properties" xmlns:ns2="6b243738-0ccb-4379-bbd1-5b5f5c88340f" targetNamespace="http://schemas.microsoft.com/office/2006/metadata/properties" ma:root="true" ma:fieldsID="53f63cbfa154da8e85879eff3ea7bab5" ns2:_="">
    <xsd:import namespace="6b243738-0ccb-4379-bbd1-5b5f5c883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43738-0ccb-4379-bbd1-5b5f5c883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6633D-D7CD-45C3-80E7-208C8F585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43738-0ccb-4379-bbd1-5b5f5c883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DE3B7E-D747-4179-85FB-58D107BFC6A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d1f2cb5e-90ed-446c-b55a-c8efd3225fcc"/>
    <ds:schemaRef ds:uri="7189d8b5-c25b-43c8-83bd-f32ec6756701"/>
  </ds:schemaRefs>
</ds:datastoreItem>
</file>

<file path=customXml/itemProps3.xml><?xml version="1.0" encoding="utf-8"?>
<ds:datastoreItem xmlns:ds="http://schemas.openxmlformats.org/officeDocument/2006/customXml" ds:itemID="{CA325566-E5A8-4D61-B5C6-FC87056D5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1918</Words>
  <Application>Microsoft Office PowerPoint</Application>
  <PresentationFormat>On-screen Show (4:3)</PresentationFormat>
  <Paragraphs>370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Wingdings</vt:lpstr>
      <vt:lpstr>Office Theme</vt:lpstr>
      <vt:lpstr>The 2021 PRI Reporting Cycle: Overview and Key Changes</vt:lpstr>
      <vt:lpstr>AGENDA</vt:lpstr>
      <vt:lpstr>Overview of Investor Reporting Framework</vt:lpstr>
      <vt:lpstr>2021 Reporting timeline</vt:lpstr>
      <vt:lpstr>Investor Reporting Framework</vt:lpstr>
      <vt:lpstr>Key changes to the 2021 Investor Reporting Framework</vt:lpstr>
      <vt:lpstr>Simpler, shorter and more consistent</vt:lpstr>
      <vt:lpstr>Evolved and more challenging</vt:lpstr>
      <vt:lpstr>Senior leadership statement</vt:lpstr>
      <vt:lpstr>Structure of the statement</vt:lpstr>
      <vt:lpstr>Organisational Overview</vt:lpstr>
      <vt:lpstr>Investment &amp; Stewardship Policy (ISP)</vt:lpstr>
      <vt:lpstr>Investment &amp; Stewardship Policy (ISP): minimum requirements </vt:lpstr>
      <vt:lpstr>Investment &amp; Stewardship Policy (ISP): stewardship</vt:lpstr>
      <vt:lpstr>Investment &amp; Stewardship Policy (ISP): climate change</vt:lpstr>
      <vt:lpstr>Investment &amp; Stewardship Policy (ISP): sustainability outcomes</vt:lpstr>
      <vt:lpstr>Listed equity and Fixed income</vt:lpstr>
      <vt:lpstr>Alternatives: Private equity, Real estate and Infrastructure</vt:lpstr>
      <vt:lpstr>Alternatives: Hedge funds</vt:lpstr>
      <vt:lpstr>Selection, Appointment and Monitoring (SAM) </vt:lpstr>
      <vt:lpstr>Sustainability outcomes</vt:lpstr>
      <vt:lpstr>Assessment methodology</vt:lpstr>
      <vt:lpstr>The new assessment process</vt:lpstr>
      <vt:lpstr>Assessment in the Reporting Framework modules</vt:lpstr>
      <vt:lpstr>Module level assessment</vt:lpstr>
      <vt:lpstr>Navigating the new reporting platform</vt:lpstr>
      <vt:lpstr>Recommended steps to complete reporting</vt:lpstr>
      <vt:lpstr>Accessing the platform</vt:lpstr>
      <vt:lpstr>New dashboard</vt:lpstr>
      <vt:lpstr>Navigating the survey (1)</vt:lpstr>
      <vt:lpstr>Navigating the survey (2)</vt:lpstr>
      <vt:lpstr>Providing voluntary feedback</vt:lpstr>
      <vt:lpstr>Resources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2021 PRI Reporting Cycle: Overview, Update and Q&amp;A</dc:title>
  <dc:creator>Giulia Scaminaci</dc:creator>
  <cp:lastModifiedBy>Eggert Aðalsteinsson</cp:lastModifiedBy>
  <cp:revision>11</cp:revision>
  <dcterms:created xsi:type="dcterms:W3CDTF">2021-01-20T17:03:21Z</dcterms:created>
  <dcterms:modified xsi:type="dcterms:W3CDTF">2021-03-03T12:02:13Z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0x01010003620E2D0865AE44A9FF1299F280F801</vt:lpwstr>
  </property>
</Properties>
</file>